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43"/>
  </p:notesMasterIdLst>
  <p:sldIdLst>
    <p:sldId id="256" r:id="rId2"/>
    <p:sldId id="258" r:id="rId3"/>
    <p:sldId id="259" r:id="rId4"/>
    <p:sldId id="260" r:id="rId5"/>
    <p:sldId id="277" r:id="rId6"/>
    <p:sldId id="262" r:id="rId7"/>
    <p:sldId id="268" r:id="rId8"/>
    <p:sldId id="269" r:id="rId9"/>
    <p:sldId id="274" r:id="rId10"/>
    <p:sldId id="257" r:id="rId11"/>
    <p:sldId id="291" r:id="rId12"/>
    <p:sldId id="299" r:id="rId13"/>
    <p:sldId id="293" r:id="rId14"/>
    <p:sldId id="296" r:id="rId15"/>
    <p:sldId id="276" r:id="rId16"/>
    <p:sldId id="294" r:id="rId17"/>
    <p:sldId id="305" r:id="rId18"/>
    <p:sldId id="298" r:id="rId19"/>
    <p:sldId id="295" r:id="rId20"/>
    <p:sldId id="297" r:id="rId21"/>
    <p:sldId id="300" r:id="rId22"/>
    <p:sldId id="301" r:id="rId23"/>
    <p:sldId id="275" r:id="rId24"/>
    <p:sldId id="302" r:id="rId25"/>
    <p:sldId id="303" r:id="rId26"/>
    <p:sldId id="304"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72" r:id="rId41"/>
    <p:sldId id="29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91D720-72C9-42CB-AC79-0113DA7D2A87}">
          <p14:sldIdLst>
            <p14:sldId id="256"/>
            <p14:sldId id="258"/>
            <p14:sldId id="259"/>
            <p14:sldId id="260"/>
            <p14:sldId id="277"/>
            <p14:sldId id="262"/>
            <p14:sldId id="268"/>
            <p14:sldId id="269"/>
            <p14:sldId id="274"/>
            <p14:sldId id="257"/>
            <p14:sldId id="291"/>
            <p14:sldId id="299"/>
            <p14:sldId id="293"/>
            <p14:sldId id="296"/>
            <p14:sldId id="276"/>
            <p14:sldId id="294"/>
            <p14:sldId id="305"/>
            <p14:sldId id="298"/>
            <p14:sldId id="295"/>
            <p14:sldId id="297"/>
            <p14:sldId id="300"/>
            <p14:sldId id="301"/>
            <p14:sldId id="275"/>
            <p14:sldId id="302"/>
            <p14:sldId id="303"/>
            <p14:sldId id="304"/>
            <p14:sldId id="278"/>
            <p14:sldId id="279"/>
            <p14:sldId id="280"/>
            <p14:sldId id="281"/>
            <p14:sldId id="282"/>
            <p14:sldId id="283"/>
            <p14:sldId id="284"/>
            <p14:sldId id="285"/>
            <p14:sldId id="286"/>
            <p14:sldId id="287"/>
            <p14:sldId id="288"/>
            <p14:sldId id="289"/>
            <p14:sldId id="290"/>
            <p14:sldId id="272"/>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12B9D-B356-4EBF-A1AC-50C8BCDE00D2}" type="datetimeFigureOut">
              <a:rPr lang="en-IN" smtClean="0"/>
              <a:t>16-08-2023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1AF2C-A67C-4723-90CD-FF52224224DF}" type="slidenum">
              <a:rPr lang="en-IN" smtClean="0"/>
              <a:t>‹#›</a:t>
            </a:fld>
            <a:endParaRPr lang="en-IN"/>
          </a:p>
        </p:txBody>
      </p:sp>
    </p:spTree>
    <p:extLst>
      <p:ext uri="{BB962C8B-B14F-4D97-AF65-F5344CB8AC3E}">
        <p14:creationId xmlns:p14="http://schemas.microsoft.com/office/powerpoint/2010/main" val="567213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925BC10-A767-414A-8623-0DF60E2B3211}" type="slidenum">
              <a:rPr lang="en-IN" smtClean="0"/>
              <a:t>10</a:t>
            </a:fld>
            <a:endParaRPr lang="en-IN"/>
          </a:p>
        </p:txBody>
      </p:sp>
    </p:spTree>
    <p:extLst>
      <p:ext uri="{BB962C8B-B14F-4D97-AF65-F5344CB8AC3E}">
        <p14:creationId xmlns:p14="http://schemas.microsoft.com/office/powerpoint/2010/main" val="69143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681257511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681257511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2681257511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D53A86-D2C2-4E28-9BC7-296CBD09069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E6CD0103-32B0-47D4-A666-5105E5112A20}" type="slidenum">
              <a:rPr lang="en-IN" smtClean="0"/>
              <a:t>‹#›</a:t>
            </a:fld>
            <a:endParaRPr lang="en-IN"/>
          </a:p>
        </p:txBody>
      </p:sp>
    </p:spTree>
    <p:extLst>
      <p:ext uri="{BB962C8B-B14F-4D97-AF65-F5344CB8AC3E}">
        <p14:creationId xmlns:p14="http://schemas.microsoft.com/office/powerpoint/2010/main" val="192115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53A86-D2C2-4E28-9BC7-296CBD09069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CD0103-32B0-47D4-A666-5105E5112A20}" type="slidenum">
              <a:rPr lang="en-IN" smtClean="0"/>
              <a:t>‹#›</a:t>
            </a:fld>
            <a:endParaRPr lang="en-IN"/>
          </a:p>
        </p:txBody>
      </p:sp>
    </p:spTree>
    <p:extLst>
      <p:ext uri="{BB962C8B-B14F-4D97-AF65-F5344CB8AC3E}">
        <p14:creationId xmlns:p14="http://schemas.microsoft.com/office/powerpoint/2010/main" val="3307116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53A86-D2C2-4E28-9BC7-296CBD09069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CD0103-32B0-47D4-A666-5105E5112A20}" type="slidenum">
              <a:rPr lang="en-IN" smtClean="0"/>
              <a:t>‹#›</a:t>
            </a:fld>
            <a:endParaRPr lang="en-IN"/>
          </a:p>
        </p:txBody>
      </p:sp>
    </p:spTree>
    <p:extLst>
      <p:ext uri="{BB962C8B-B14F-4D97-AF65-F5344CB8AC3E}">
        <p14:creationId xmlns:p14="http://schemas.microsoft.com/office/powerpoint/2010/main" val="2468464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53A86-D2C2-4E28-9BC7-296CBD09069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CD0103-32B0-47D4-A666-5105E5112A20}" type="slidenum">
              <a:rPr lang="en-IN" smtClean="0"/>
              <a:t>‹#›</a:t>
            </a:fld>
            <a:endParaRPr lang="en-IN"/>
          </a:p>
        </p:txBody>
      </p:sp>
    </p:spTree>
    <p:extLst>
      <p:ext uri="{BB962C8B-B14F-4D97-AF65-F5344CB8AC3E}">
        <p14:creationId xmlns:p14="http://schemas.microsoft.com/office/powerpoint/2010/main" val="411220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5D53A86-D2C2-4E28-9BC7-296CBD090699}" type="datetimeFigureOut">
              <a:rPr lang="en-IN" smtClean="0"/>
              <a:t>16-08-2023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6CD0103-32B0-47D4-A666-5105E5112A20}" type="slidenum">
              <a:rPr lang="en-IN" smtClean="0"/>
              <a:t>‹#›</a:t>
            </a:fld>
            <a:endParaRPr lang="en-IN"/>
          </a:p>
        </p:txBody>
      </p:sp>
    </p:spTree>
    <p:extLst>
      <p:ext uri="{BB962C8B-B14F-4D97-AF65-F5344CB8AC3E}">
        <p14:creationId xmlns:p14="http://schemas.microsoft.com/office/powerpoint/2010/main" val="2187580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D53A86-D2C2-4E28-9BC7-296CBD090699}" type="datetimeFigureOut">
              <a:rPr lang="en-IN" smtClean="0"/>
              <a:t>16-08-2023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CD0103-32B0-47D4-A666-5105E5112A20}" type="slidenum">
              <a:rPr lang="en-IN" smtClean="0"/>
              <a:t>‹#›</a:t>
            </a:fld>
            <a:endParaRPr lang="en-IN"/>
          </a:p>
        </p:txBody>
      </p:sp>
    </p:spTree>
    <p:extLst>
      <p:ext uri="{BB962C8B-B14F-4D97-AF65-F5344CB8AC3E}">
        <p14:creationId xmlns:p14="http://schemas.microsoft.com/office/powerpoint/2010/main" val="811356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D53A86-D2C2-4E28-9BC7-296CBD090699}" type="datetimeFigureOut">
              <a:rPr lang="en-IN" smtClean="0"/>
              <a:t>16-08-2023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CD0103-32B0-47D4-A666-5105E5112A20}" type="slidenum">
              <a:rPr lang="en-IN" smtClean="0"/>
              <a:t>‹#›</a:t>
            </a:fld>
            <a:endParaRPr lang="en-IN"/>
          </a:p>
        </p:txBody>
      </p:sp>
    </p:spTree>
    <p:extLst>
      <p:ext uri="{BB962C8B-B14F-4D97-AF65-F5344CB8AC3E}">
        <p14:creationId xmlns:p14="http://schemas.microsoft.com/office/powerpoint/2010/main" val="73834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D53A86-D2C2-4E28-9BC7-296CBD090699}" type="datetimeFigureOut">
              <a:rPr lang="en-IN" smtClean="0"/>
              <a:t>16-08-2023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CD0103-32B0-47D4-A666-5105E5112A20}" type="slidenum">
              <a:rPr lang="en-IN" smtClean="0"/>
              <a:t>‹#›</a:t>
            </a:fld>
            <a:endParaRPr lang="en-IN"/>
          </a:p>
        </p:txBody>
      </p:sp>
    </p:spTree>
    <p:extLst>
      <p:ext uri="{BB962C8B-B14F-4D97-AF65-F5344CB8AC3E}">
        <p14:creationId xmlns:p14="http://schemas.microsoft.com/office/powerpoint/2010/main" val="318671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D53A86-D2C2-4E28-9BC7-296CBD090699}" type="datetimeFigureOut">
              <a:rPr lang="en-IN" smtClean="0"/>
              <a:t>16-08-2023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CD0103-32B0-47D4-A666-5105E5112A20}" type="slidenum">
              <a:rPr lang="en-IN" smtClean="0"/>
              <a:t>‹#›</a:t>
            </a:fld>
            <a:endParaRPr lang="en-IN"/>
          </a:p>
        </p:txBody>
      </p:sp>
    </p:spTree>
    <p:extLst>
      <p:ext uri="{BB962C8B-B14F-4D97-AF65-F5344CB8AC3E}">
        <p14:creationId xmlns:p14="http://schemas.microsoft.com/office/powerpoint/2010/main" val="1887074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D53A86-D2C2-4E28-9BC7-296CBD090699}" type="datetimeFigureOut">
              <a:rPr lang="en-IN" smtClean="0"/>
              <a:t>16-08-2023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6CD0103-32B0-47D4-A666-5105E5112A20}" type="slidenum">
              <a:rPr lang="en-IN" smtClean="0"/>
              <a:t>‹#›</a:t>
            </a:fld>
            <a:endParaRPr lang="en-IN"/>
          </a:p>
        </p:txBody>
      </p:sp>
    </p:spTree>
    <p:extLst>
      <p:ext uri="{BB962C8B-B14F-4D97-AF65-F5344CB8AC3E}">
        <p14:creationId xmlns:p14="http://schemas.microsoft.com/office/powerpoint/2010/main" val="589487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D53A86-D2C2-4E28-9BC7-296CBD090699}" type="datetimeFigureOut">
              <a:rPr lang="en-IN" smtClean="0"/>
              <a:t>16-08-2023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6CD0103-32B0-47D4-A666-5105E5112A20}" type="slidenum">
              <a:rPr lang="en-IN" smtClean="0"/>
              <a:t>‹#›</a:t>
            </a:fld>
            <a:endParaRPr lang="en-IN"/>
          </a:p>
        </p:txBody>
      </p:sp>
    </p:spTree>
    <p:extLst>
      <p:ext uri="{BB962C8B-B14F-4D97-AF65-F5344CB8AC3E}">
        <p14:creationId xmlns:p14="http://schemas.microsoft.com/office/powerpoint/2010/main" val="368213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5D53A86-D2C2-4E28-9BC7-296CBD090699}" type="datetimeFigureOut">
              <a:rPr lang="en-IN" smtClean="0"/>
              <a:t>16-08-2023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6CD0103-32B0-47D4-A666-5105E5112A20}" type="slidenum">
              <a:rPr lang="en-IN" smtClean="0"/>
              <a:t>‹#›</a:t>
            </a:fld>
            <a:endParaRPr lang="en-IN"/>
          </a:p>
        </p:txBody>
      </p:sp>
    </p:spTree>
    <p:extLst>
      <p:ext uri="{BB962C8B-B14F-4D97-AF65-F5344CB8AC3E}">
        <p14:creationId xmlns:p14="http://schemas.microsoft.com/office/powerpoint/2010/main" val="222108622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9 of The Best House Cleaning Business Software Programs for Managing the  Business">
            <a:extLst>
              <a:ext uri="{FF2B5EF4-FFF2-40B4-BE49-F238E27FC236}">
                <a16:creationId xmlns:a16="http://schemas.microsoft.com/office/drawing/2014/main" id="{4E60D883-8699-F3EE-5271-7C354CB2A917}"/>
              </a:ext>
            </a:extLst>
          </p:cNvPr>
          <p:cNvSpPr>
            <a:spLocks noChangeAspect="1" noChangeArrowheads="1"/>
          </p:cNvSpPr>
          <p:nvPr/>
        </p:nvSpPr>
        <p:spPr bwMode="auto">
          <a:xfrm>
            <a:off x="5943600" y="757518"/>
            <a:ext cx="2823882" cy="28238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Rectangle 16">
            <a:extLst>
              <a:ext uri="{FF2B5EF4-FFF2-40B4-BE49-F238E27FC236}">
                <a16:creationId xmlns:a16="http://schemas.microsoft.com/office/drawing/2014/main" id="{AC1CB31E-FBBD-BD50-7018-FA5295B74FFE}"/>
              </a:ext>
            </a:extLst>
          </p:cNvPr>
          <p:cNvSpPr/>
          <p:nvPr/>
        </p:nvSpPr>
        <p:spPr>
          <a:xfrm>
            <a:off x="1225780" y="1827074"/>
            <a:ext cx="6620723" cy="1754326"/>
          </a:xfrm>
          <a:prstGeom prst="rect">
            <a:avLst/>
          </a:prstGeom>
          <a:noFill/>
          <a:effectLst>
            <a:reflection blurRad="6350" stA="52000" endA="300" endPos="35000" dir="5400000" sy="-100000" algn="bl" rotWithShape="0"/>
          </a:effectLst>
        </p:spPr>
        <p:txBody>
          <a:bodyPr wrap="none" lIns="91440" tIns="45720" rIns="91440" bIns="45720">
            <a:spAutoFit/>
          </a:bodyPr>
          <a:lstStyle/>
          <a:p>
            <a:pPr algn="ctr"/>
            <a:r>
              <a:rPr lang="en-US" sz="5400" b="1" dirty="0">
                <a:effectLst>
                  <a:outerShdw blurRad="38100" dist="38100" dir="2700000" algn="tl">
                    <a:srgbClr val="000000">
                      <a:alpha val="43137"/>
                    </a:srgbClr>
                  </a:outerShdw>
                </a:effectLst>
              </a:rPr>
              <a:t>Housekeeper</a:t>
            </a:r>
            <a:r>
              <a:rPr lang="en-US" sz="5400" b="1" dirty="0"/>
              <a:t>   </a:t>
            </a:r>
          </a:p>
          <a:p>
            <a:pPr algn="ctr"/>
            <a:r>
              <a:rPr lang="en-US" sz="5400" b="1" dirty="0">
                <a:effectLst>
                  <a:outerShdw blurRad="38100" dist="38100" dir="2700000" algn="tl">
                    <a:srgbClr val="000000">
                      <a:alpha val="43137"/>
                    </a:srgbClr>
                  </a:outerShdw>
                </a:effectLst>
              </a:rPr>
              <a:t>Scheduling System</a:t>
            </a:r>
            <a:endParaRPr lang="en-US" sz="5400" b="0" cap="none" spc="0" dirty="0">
              <a:ln w="0"/>
              <a:effectLst>
                <a:outerShdw blurRad="38100" dist="38100" dir="2700000" algn="tl">
                  <a:srgbClr val="000000">
                    <a:alpha val="43137"/>
                  </a:srgbClr>
                </a:outerShdw>
              </a:effectLst>
            </a:endParaRPr>
          </a:p>
        </p:txBody>
      </p:sp>
      <p:pic>
        <p:nvPicPr>
          <p:cNvPr id="3074" name="Picture 2" descr="Professional Cartoon Housekeeping Crew Cleaning Lady Stock Illustration  1795778155 | Shutterstock">
            <a:extLst>
              <a:ext uri="{FF2B5EF4-FFF2-40B4-BE49-F238E27FC236}">
                <a16:creationId xmlns:a16="http://schemas.microsoft.com/office/drawing/2014/main" id="{624E2F1F-37ED-E155-3C64-77C53A7A28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28"/>
          <a:stretch/>
        </p:blipFill>
        <p:spPr bwMode="auto">
          <a:xfrm>
            <a:off x="4300681" y="4038600"/>
            <a:ext cx="7324725" cy="24182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AE45D17-35F9-15C5-BDAF-CA169F2A27F0}"/>
              </a:ext>
            </a:extLst>
          </p:cNvPr>
          <p:cNvSpPr txBox="1"/>
          <p:nvPr/>
        </p:nvSpPr>
        <p:spPr>
          <a:xfrm>
            <a:off x="1225781" y="4688541"/>
            <a:ext cx="2055302" cy="646331"/>
          </a:xfrm>
          <a:prstGeom prst="rect">
            <a:avLst/>
          </a:prstGeom>
          <a:noFill/>
        </p:spPr>
        <p:txBody>
          <a:bodyPr wrap="square" rtlCol="0">
            <a:spAutoFit/>
          </a:bodyPr>
          <a:lstStyle/>
          <a:p>
            <a:r>
              <a:rPr lang="en-IN" b="1" i="0" dirty="0">
                <a:solidFill>
                  <a:srgbClr val="242424"/>
                </a:solidFill>
                <a:effectLst/>
                <a:latin typeface="Segoe UI" panose="020B0502040204020203" pitchFamily="34" charset="0"/>
              </a:rPr>
              <a:t>230 Java SL AK  RLL - Group 6 </a:t>
            </a:r>
            <a:endParaRPr lang="en-IN" dirty="0"/>
          </a:p>
        </p:txBody>
      </p:sp>
    </p:spTree>
    <p:extLst>
      <p:ext uri="{BB962C8B-B14F-4D97-AF65-F5344CB8AC3E}">
        <p14:creationId xmlns:p14="http://schemas.microsoft.com/office/powerpoint/2010/main" val="2047097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5156" y="263434"/>
            <a:ext cx="8712968"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Database Schema</a:t>
            </a:r>
            <a:r>
              <a:rPr lang="en-US" sz="2800" b="1" dirty="0">
                <a:latin typeface="Times New Roman" panose="02020603050405020304" pitchFamily="18" charset="0"/>
                <a:cs typeface="Times New Roman" panose="02020603050405020304" pitchFamily="18" charset="0"/>
              </a:rPr>
              <a:t>:-</a:t>
            </a:r>
            <a:endParaRPr lang="en-IN" sz="2800" dirty="0"/>
          </a:p>
        </p:txBody>
      </p:sp>
      <p:sp>
        <p:nvSpPr>
          <p:cNvPr id="4" name="TextBox 3"/>
          <p:cNvSpPr txBox="1"/>
          <p:nvPr/>
        </p:nvSpPr>
        <p:spPr>
          <a:xfrm>
            <a:off x="2207569" y="1700808"/>
            <a:ext cx="184731" cy="369332"/>
          </a:xfrm>
          <a:prstGeom prst="rect">
            <a:avLst/>
          </a:prstGeom>
          <a:noFill/>
        </p:spPr>
        <p:txBody>
          <a:bodyPr wrap="none" rtlCol="0">
            <a:spAutoFit/>
          </a:bodyPr>
          <a:lstStyle/>
          <a:p>
            <a:endParaRPr lang="en-IN" dirty="0"/>
          </a:p>
        </p:txBody>
      </p:sp>
      <p:sp>
        <p:nvSpPr>
          <p:cNvPr id="5" name="TextBox 4"/>
          <p:cNvSpPr txBox="1"/>
          <p:nvPr/>
        </p:nvSpPr>
        <p:spPr>
          <a:xfrm>
            <a:off x="1991545" y="1885474"/>
            <a:ext cx="184731" cy="369332"/>
          </a:xfrm>
          <a:prstGeom prst="rect">
            <a:avLst/>
          </a:prstGeom>
          <a:noFill/>
        </p:spPr>
        <p:txBody>
          <a:bodyPr wrap="none" rtlCol="0">
            <a:spAutoFit/>
          </a:bodyPr>
          <a:lstStyle/>
          <a:p>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4115454"/>
              </p:ext>
            </p:extLst>
          </p:nvPr>
        </p:nvGraphicFramePr>
        <p:xfrm>
          <a:off x="1703513" y="836712"/>
          <a:ext cx="2767947" cy="2194560"/>
        </p:xfrm>
        <a:graphic>
          <a:graphicData uri="http://schemas.openxmlformats.org/drawingml/2006/table">
            <a:tbl>
              <a:tblPr firstRow="1" bandRow="1">
                <a:tableStyleId>{5C22544A-7EE6-4342-B048-85BDC9FD1C3A}</a:tableStyleId>
              </a:tblPr>
              <a:tblGrid>
                <a:gridCol w="2767947">
                  <a:extLst>
                    <a:ext uri="{9D8B030D-6E8A-4147-A177-3AD203B41FA5}">
                      <a16:colId xmlns:a16="http://schemas.microsoft.com/office/drawing/2014/main" val="20000"/>
                    </a:ext>
                  </a:extLst>
                </a:gridCol>
              </a:tblGrid>
              <a:tr h="333723">
                <a:tc>
                  <a:txBody>
                    <a:bodyPr/>
                    <a:lstStyle/>
                    <a:p>
                      <a:pPr algn="ctr"/>
                      <a:r>
                        <a:rPr lang="en-IN" dirty="0"/>
                        <a:t>Student</a:t>
                      </a:r>
                    </a:p>
                  </a:txBody>
                  <a:tcPr/>
                </a:tc>
                <a:extLst>
                  <a:ext uri="{0D108BD9-81ED-4DB2-BD59-A6C34878D82A}">
                    <a16:rowId xmlns:a16="http://schemas.microsoft.com/office/drawing/2014/main" val="10000"/>
                  </a:ext>
                </a:extLst>
              </a:tr>
              <a:tr h="338358">
                <a:tc>
                  <a:txBody>
                    <a:bodyPr/>
                    <a:lstStyle/>
                    <a:p>
                      <a:r>
                        <a:rPr lang="en-IN" dirty="0"/>
                        <a:t>Roll_number</a:t>
                      </a:r>
                      <a:r>
                        <a:rPr lang="en-IN" baseline="0" dirty="0"/>
                        <a:t> (PK)</a:t>
                      </a:r>
                      <a:endParaRPr lang="en-IN" dirty="0"/>
                    </a:p>
                  </a:txBody>
                  <a:tcPr/>
                </a:tc>
                <a:extLst>
                  <a:ext uri="{0D108BD9-81ED-4DB2-BD59-A6C34878D82A}">
                    <a16:rowId xmlns:a16="http://schemas.microsoft.com/office/drawing/2014/main" val="10001"/>
                  </a:ext>
                </a:extLst>
              </a:tr>
              <a:tr h="338358">
                <a:tc>
                  <a:txBody>
                    <a:bodyPr/>
                    <a:lstStyle/>
                    <a:p>
                      <a:r>
                        <a:rPr lang="en-IN" dirty="0"/>
                        <a:t>floor</a:t>
                      </a:r>
                    </a:p>
                  </a:txBody>
                  <a:tcPr/>
                </a:tc>
                <a:extLst>
                  <a:ext uri="{0D108BD9-81ED-4DB2-BD59-A6C34878D82A}">
                    <a16:rowId xmlns:a16="http://schemas.microsoft.com/office/drawing/2014/main" val="10002"/>
                  </a:ext>
                </a:extLst>
              </a:tr>
              <a:tr h="338358">
                <a:tc>
                  <a:txBody>
                    <a:bodyPr/>
                    <a:lstStyle/>
                    <a:p>
                      <a:r>
                        <a:rPr lang="en-IN" dirty="0"/>
                        <a:t>hostel</a:t>
                      </a:r>
                    </a:p>
                  </a:txBody>
                  <a:tcPr/>
                </a:tc>
                <a:extLst>
                  <a:ext uri="{0D108BD9-81ED-4DB2-BD59-A6C34878D82A}">
                    <a16:rowId xmlns:a16="http://schemas.microsoft.com/office/drawing/2014/main" val="10003"/>
                  </a:ext>
                </a:extLst>
              </a:tr>
              <a:tr h="338358">
                <a:tc>
                  <a:txBody>
                    <a:bodyPr/>
                    <a:lstStyle/>
                    <a:p>
                      <a:r>
                        <a:rPr lang="en-IN" dirty="0"/>
                        <a:t>room</a:t>
                      </a:r>
                    </a:p>
                  </a:txBody>
                  <a:tcPr/>
                </a:tc>
                <a:extLst>
                  <a:ext uri="{0D108BD9-81ED-4DB2-BD59-A6C34878D82A}">
                    <a16:rowId xmlns:a16="http://schemas.microsoft.com/office/drawing/2014/main" val="10004"/>
                  </a:ext>
                </a:extLst>
              </a:tr>
              <a:tr h="338358">
                <a:tc>
                  <a:txBody>
                    <a:bodyPr/>
                    <a:lstStyle/>
                    <a:p>
                      <a:r>
                        <a:rPr lang="en-IN" dirty="0"/>
                        <a:t>password</a:t>
                      </a:r>
                    </a:p>
                  </a:txBody>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nvGraphicFramePr>
        <p:xfrm>
          <a:off x="1718319" y="4797152"/>
          <a:ext cx="2715818" cy="1849120"/>
        </p:xfrm>
        <a:graphic>
          <a:graphicData uri="http://schemas.openxmlformats.org/drawingml/2006/table">
            <a:tbl>
              <a:tblPr firstRow="1" bandRow="1">
                <a:tableStyleId>{5C22544A-7EE6-4342-B048-85BDC9FD1C3A}</a:tableStyleId>
              </a:tblPr>
              <a:tblGrid>
                <a:gridCol w="2715818">
                  <a:extLst>
                    <a:ext uri="{9D8B030D-6E8A-4147-A177-3AD203B41FA5}">
                      <a16:colId xmlns:a16="http://schemas.microsoft.com/office/drawing/2014/main" val="20000"/>
                    </a:ext>
                  </a:extLst>
                </a:gridCol>
              </a:tblGrid>
              <a:tr h="364662">
                <a:tc>
                  <a:txBody>
                    <a:bodyPr/>
                    <a:lstStyle/>
                    <a:p>
                      <a:pPr algn="ctr"/>
                      <a:r>
                        <a:rPr lang="en-IN" dirty="0"/>
                        <a:t>Admin</a:t>
                      </a:r>
                    </a:p>
                  </a:txBody>
                  <a:tcPr/>
                </a:tc>
                <a:extLst>
                  <a:ext uri="{0D108BD9-81ED-4DB2-BD59-A6C34878D82A}">
                    <a16:rowId xmlns:a16="http://schemas.microsoft.com/office/drawing/2014/main" val="10000"/>
                  </a:ext>
                </a:extLst>
              </a:tr>
              <a:tr h="370840">
                <a:tc>
                  <a:txBody>
                    <a:bodyPr/>
                    <a:lstStyle/>
                    <a:p>
                      <a:r>
                        <a:rPr lang="en-IN" sz="1800" b="0" i="0" kern="1200" dirty="0">
                          <a:solidFill>
                            <a:schemeClr val="dk1"/>
                          </a:solidFill>
                          <a:effectLst/>
                          <a:latin typeface="+mn-lt"/>
                          <a:ea typeface="+mn-ea"/>
                          <a:cs typeface="+mn-cs"/>
                        </a:rPr>
                        <a:t>admin_id (PK) </a:t>
                      </a:r>
                      <a:endParaRPr lang="en-IN" dirty="0"/>
                    </a:p>
                  </a:txBody>
                  <a:tcPr/>
                </a:tc>
                <a:extLst>
                  <a:ext uri="{0D108BD9-81ED-4DB2-BD59-A6C34878D82A}">
                    <a16:rowId xmlns:a16="http://schemas.microsoft.com/office/drawing/2014/main" val="10001"/>
                  </a:ext>
                </a:extLst>
              </a:tr>
              <a:tr h="370840">
                <a:tc>
                  <a:txBody>
                    <a:bodyPr/>
                    <a:lstStyle/>
                    <a:p>
                      <a:r>
                        <a:rPr lang="en-IN" sz="1800" b="0" i="0" kern="1200" dirty="0">
                          <a:solidFill>
                            <a:schemeClr val="dk1"/>
                          </a:solidFill>
                          <a:effectLst/>
                          <a:latin typeface="+mn-lt"/>
                          <a:ea typeface="+mn-ea"/>
                          <a:cs typeface="+mn-cs"/>
                        </a:rPr>
                        <a:t>hostel </a:t>
                      </a:r>
                      <a:endParaRPr lang="en-IN" dirty="0"/>
                    </a:p>
                  </a:txBody>
                  <a:tcPr/>
                </a:tc>
                <a:extLst>
                  <a:ext uri="{0D108BD9-81ED-4DB2-BD59-A6C34878D82A}">
                    <a16:rowId xmlns:a16="http://schemas.microsoft.com/office/drawing/2014/main" val="10002"/>
                  </a:ext>
                </a:extLst>
              </a:tr>
              <a:tr h="370840">
                <a:tc>
                  <a:txBody>
                    <a:bodyPr/>
                    <a:lstStyle/>
                    <a:p>
                      <a:r>
                        <a:rPr lang="en-IN" dirty="0"/>
                        <a:t>username</a:t>
                      </a:r>
                    </a:p>
                  </a:txBody>
                  <a:tcPr/>
                </a:tc>
                <a:extLst>
                  <a:ext uri="{0D108BD9-81ED-4DB2-BD59-A6C34878D82A}">
                    <a16:rowId xmlns:a16="http://schemas.microsoft.com/office/drawing/2014/main" val="10003"/>
                  </a:ext>
                </a:extLst>
              </a:tr>
              <a:tr h="370840">
                <a:tc>
                  <a:txBody>
                    <a:bodyPr/>
                    <a:lstStyle/>
                    <a:p>
                      <a:r>
                        <a:rPr lang="en-IN" dirty="0"/>
                        <a:t>password</a:t>
                      </a:r>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7680176" y="791766"/>
          <a:ext cx="2016224" cy="292608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tblGrid>
              <a:tr h="0">
                <a:tc>
                  <a:txBody>
                    <a:bodyPr/>
                    <a:lstStyle/>
                    <a:p>
                      <a:pPr algn="ctr"/>
                      <a:r>
                        <a:rPr lang="en-IN" sz="1800" b="0" i="0" kern="1200" dirty="0">
                          <a:solidFill>
                            <a:schemeClr val="lt1"/>
                          </a:solidFill>
                          <a:effectLst/>
                          <a:latin typeface="+mn-lt"/>
                          <a:ea typeface="+mn-ea"/>
                          <a:cs typeface="+mn-cs"/>
                        </a:rPr>
                        <a:t>Clean_Requests</a:t>
                      </a:r>
                      <a:endParaRPr lang="en-IN" dirty="0"/>
                    </a:p>
                  </a:txBody>
                  <a:tcPr/>
                </a:tc>
                <a:extLst>
                  <a:ext uri="{0D108BD9-81ED-4DB2-BD59-A6C34878D82A}">
                    <a16:rowId xmlns:a16="http://schemas.microsoft.com/office/drawing/2014/main" val="10000"/>
                  </a:ext>
                </a:extLst>
              </a:tr>
              <a:tr h="208995">
                <a:tc>
                  <a:txBody>
                    <a:bodyPr/>
                    <a:lstStyle/>
                    <a:p>
                      <a:r>
                        <a:rPr lang="en-IN" sz="1800" b="0" i="0" kern="1200" dirty="0">
                          <a:solidFill>
                            <a:schemeClr val="dk1"/>
                          </a:solidFill>
                          <a:effectLst/>
                          <a:latin typeface="+mn-lt"/>
                          <a:ea typeface="+mn-ea"/>
                          <a:cs typeface="+mn-cs"/>
                        </a:rPr>
                        <a:t>requestID (PK) </a:t>
                      </a:r>
                      <a:endParaRPr lang="en-IN" dirty="0"/>
                    </a:p>
                  </a:txBody>
                  <a:tcPr/>
                </a:tc>
                <a:extLst>
                  <a:ext uri="{0D108BD9-81ED-4DB2-BD59-A6C34878D82A}">
                    <a16:rowId xmlns:a16="http://schemas.microsoft.com/office/drawing/2014/main" val="10001"/>
                  </a:ext>
                </a:extLst>
              </a:tr>
              <a:tr h="208995">
                <a:tc>
                  <a:txBody>
                    <a:bodyPr/>
                    <a:lstStyle/>
                    <a:p>
                      <a:r>
                        <a:rPr lang="en-IN" sz="1800" b="0" i="0" kern="1200" dirty="0">
                          <a:solidFill>
                            <a:schemeClr val="dk1"/>
                          </a:solidFill>
                          <a:effectLst/>
                          <a:latin typeface="+mn-lt"/>
                          <a:ea typeface="+mn-ea"/>
                          <a:cs typeface="+mn-cs"/>
                        </a:rPr>
                        <a:t>clean_time </a:t>
                      </a:r>
                      <a:endParaRPr lang="en-IN" dirty="0"/>
                    </a:p>
                  </a:txBody>
                  <a:tcPr/>
                </a:tc>
                <a:extLst>
                  <a:ext uri="{0D108BD9-81ED-4DB2-BD59-A6C34878D82A}">
                    <a16:rowId xmlns:a16="http://schemas.microsoft.com/office/drawing/2014/main" val="10002"/>
                  </a:ext>
                </a:extLst>
              </a:tr>
              <a:tr h="208995">
                <a:tc>
                  <a:txBody>
                    <a:bodyPr/>
                    <a:lstStyle/>
                    <a:p>
                      <a:r>
                        <a:rPr lang="en-IN" sz="1800" b="0" i="0" kern="1200" dirty="0">
                          <a:solidFill>
                            <a:schemeClr val="dk1"/>
                          </a:solidFill>
                          <a:effectLst/>
                          <a:latin typeface="+mn-lt"/>
                          <a:ea typeface="+mn-ea"/>
                          <a:cs typeface="+mn-cs"/>
                        </a:rPr>
                        <a:t>date </a:t>
                      </a:r>
                      <a:endParaRPr lang="en-IN" dirty="0"/>
                    </a:p>
                  </a:txBody>
                  <a:tcPr/>
                </a:tc>
                <a:extLst>
                  <a:ext uri="{0D108BD9-81ED-4DB2-BD59-A6C34878D82A}">
                    <a16:rowId xmlns:a16="http://schemas.microsoft.com/office/drawing/2014/main" val="10003"/>
                  </a:ext>
                </a:extLst>
              </a:tr>
              <a:tr h="208995">
                <a:tc>
                  <a:txBody>
                    <a:bodyPr/>
                    <a:lstStyle/>
                    <a:p>
                      <a:r>
                        <a:rPr lang="en-IN" sz="1800" b="0" i="0" kern="1200" dirty="0">
                          <a:solidFill>
                            <a:schemeClr val="dk1"/>
                          </a:solidFill>
                          <a:effectLst/>
                          <a:latin typeface="+mn-lt"/>
                          <a:ea typeface="+mn-ea"/>
                          <a:cs typeface="+mn-cs"/>
                        </a:rPr>
                        <a:t>Feedback_status </a:t>
                      </a:r>
                      <a:endParaRPr lang="en-IN" dirty="0"/>
                    </a:p>
                  </a:txBody>
                  <a:tcPr/>
                </a:tc>
                <a:extLst>
                  <a:ext uri="{0D108BD9-81ED-4DB2-BD59-A6C34878D82A}">
                    <a16:rowId xmlns:a16="http://schemas.microsoft.com/office/drawing/2014/main" val="10004"/>
                  </a:ext>
                </a:extLst>
              </a:tr>
              <a:tr h="208995">
                <a:tc>
                  <a:txBody>
                    <a:bodyPr/>
                    <a:lstStyle/>
                    <a:p>
                      <a:r>
                        <a:rPr lang="en-IN" sz="1800" b="0" i="0" kern="1200" dirty="0">
                          <a:solidFill>
                            <a:schemeClr val="dk1"/>
                          </a:solidFill>
                          <a:effectLst/>
                          <a:latin typeface="+mn-lt"/>
                          <a:ea typeface="+mn-ea"/>
                          <a:cs typeface="+mn-cs"/>
                        </a:rPr>
                        <a:t>request_status </a:t>
                      </a:r>
                      <a:endParaRPr lang="en-IN" dirty="0"/>
                    </a:p>
                  </a:txBody>
                  <a:tcPr/>
                </a:tc>
                <a:extLst>
                  <a:ext uri="{0D108BD9-81ED-4DB2-BD59-A6C34878D82A}">
                    <a16:rowId xmlns:a16="http://schemas.microsoft.com/office/drawing/2014/main" val="10005"/>
                  </a:ext>
                </a:extLst>
              </a:tr>
              <a:tr h="208995">
                <a:tc>
                  <a:txBody>
                    <a:bodyPr/>
                    <a:lstStyle/>
                    <a:p>
                      <a:r>
                        <a:rPr lang="en-IN" sz="1800" b="0" i="0" kern="1200" dirty="0">
                          <a:solidFill>
                            <a:schemeClr val="dk1"/>
                          </a:solidFill>
                          <a:effectLst/>
                          <a:latin typeface="+mn-lt"/>
                          <a:ea typeface="+mn-ea"/>
                          <a:cs typeface="+mn-cs"/>
                        </a:rPr>
                        <a:t>roll_number (FK) </a:t>
                      </a:r>
                      <a:endParaRPr lang="en-IN" dirty="0"/>
                    </a:p>
                  </a:txBody>
                  <a:tcPr/>
                </a:tc>
                <a:extLst>
                  <a:ext uri="{0D108BD9-81ED-4DB2-BD59-A6C34878D82A}">
                    <a16:rowId xmlns:a16="http://schemas.microsoft.com/office/drawing/2014/main" val="10006"/>
                  </a:ext>
                </a:extLst>
              </a:tr>
              <a:tr h="0">
                <a:tc>
                  <a:txBody>
                    <a:bodyPr/>
                    <a:lstStyle/>
                    <a:p>
                      <a:r>
                        <a:rPr lang="en-IN" sz="1800" b="0" i="0" kern="1200" dirty="0">
                          <a:solidFill>
                            <a:schemeClr val="dk1"/>
                          </a:solidFill>
                          <a:effectLst/>
                          <a:latin typeface="+mn-lt"/>
                          <a:ea typeface="+mn-ea"/>
                          <a:cs typeface="+mn-cs"/>
                        </a:rPr>
                        <a:t>worker_id (FK) </a:t>
                      </a:r>
                      <a:endParaRPr lang="en-IN" dirty="0"/>
                    </a:p>
                  </a:txBody>
                  <a:tcPr/>
                </a:tc>
                <a:extLst>
                  <a:ext uri="{0D108BD9-81ED-4DB2-BD59-A6C34878D82A}">
                    <a16:rowId xmlns:a16="http://schemas.microsoft.com/office/drawing/2014/main" val="10007"/>
                  </a:ext>
                </a:extLst>
              </a:tr>
            </a:tbl>
          </a:graphicData>
        </a:graphic>
      </p:graphicFrame>
      <p:graphicFrame>
        <p:nvGraphicFramePr>
          <p:cNvPr id="9" name="Table 8"/>
          <p:cNvGraphicFramePr>
            <a:graphicFrameLocks noGrp="1"/>
          </p:cNvGraphicFramePr>
          <p:nvPr/>
        </p:nvGraphicFramePr>
        <p:xfrm>
          <a:off x="7752184" y="4869160"/>
          <a:ext cx="2111896" cy="1854200"/>
        </p:xfrm>
        <a:graphic>
          <a:graphicData uri="http://schemas.openxmlformats.org/drawingml/2006/table">
            <a:tbl>
              <a:tblPr firstRow="1" bandRow="1">
                <a:tableStyleId>{5C22544A-7EE6-4342-B048-85BDC9FD1C3A}</a:tableStyleId>
              </a:tblPr>
              <a:tblGrid>
                <a:gridCol w="2111896">
                  <a:extLst>
                    <a:ext uri="{9D8B030D-6E8A-4147-A177-3AD203B41FA5}">
                      <a16:colId xmlns:a16="http://schemas.microsoft.com/office/drawing/2014/main" val="20000"/>
                    </a:ext>
                  </a:extLst>
                </a:gridCol>
              </a:tblGrid>
              <a:tr h="370840">
                <a:tc>
                  <a:txBody>
                    <a:bodyPr/>
                    <a:lstStyle/>
                    <a:p>
                      <a:pPr algn="ctr"/>
                      <a:r>
                        <a:rPr lang="en-IN" dirty="0"/>
                        <a:t>Worker</a:t>
                      </a:r>
                    </a:p>
                  </a:txBody>
                  <a:tcPr/>
                </a:tc>
                <a:extLst>
                  <a:ext uri="{0D108BD9-81ED-4DB2-BD59-A6C34878D82A}">
                    <a16:rowId xmlns:a16="http://schemas.microsoft.com/office/drawing/2014/main" val="10000"/>
                  </a:ext>
                </a:extLst>
              </a:tr>
              <a:tr h="370840">
                <a:tc>
                  <a:txBody>
                    <a:bodyPr/>
                    <a:lstStyle/>
                    <a:p>
                      <a:r>
                        <a:rPr lang="en-IN" sz="1800" b="0" i="0" kern="1200" dirty="0">
                          <a:solidFill>
                            <a:schemeClr val="dk1"/>
                          </a:solidFill>
                          <a:effectLst/>
                          <a:latin typeface="+mn-lt"/>
                          <a:ea typeface="+mn-ea"/>
                          <a:cs typeface="+mn-cs"/>
                        </a:rPr>
                        <a:t>worker_id (PK)</a:t>
                      </a:r>
                      <a:endParaRPr lang="en-IN" dirty="0"/>
                    </a:p>
                  </a:txBody>
                  <a:tcPr/>
                </a:tc>
                <a:extLst>
                  <a:ext uri="{0D108BD9-81ED-4DB2-BD59-A6C34878D82A}">
                    <a16:rowId xmlns:a16="http://schemas.microsoft.com/office/drawing/2014/main" val="10001"/>
                  </a:ext>
                </a:extLst>
              </a:tr>
              <a:tr h="370840">
                <a:tc>
                  <a:txBody>
                    <a:bodyPr/>
                    <a:lstStyle/>
                    <a:p>
                      <a:r>
                        <a:rPr lang="en-IN" sz="1800" b="0" i="0" kern="1200" dirty="0">
                          <a:solidFill>
                            <a:schemeClr val="dk1"/>
                          </a:solidFill>
                          <a:effectLst/>
                          <a:latin typeface="+mn-lt"/>
                          <a:ea typeface="+mn-ea"/>
                          <a:cs typeface="+mn-cs"/>
                        </a:rPr>
                        <a:t>name </a:t>
                      </a:r>
                      <a:endParaRPr lang="en-IN" dirty="0"/>
                    </a:p>
                  </a:txBody>
                  <a:tcPr/>
                </a:tc>
                <a:extLst>
                  <a:ext uri="{0D108BD9-81ED-4DB2-BD59-A6C34878D82A}">
                    <a16:rowId xmlns:a16="http://schemas.microsoft.com/office/drawing/2014/main" val="10002"/>
                  </a:ext>
                </a:extLst>
              </a:tr>
              <a:tr h="370840">
                <a:tc>
                  <a:txBody>
                    <a:bodyPr/>
                    <a:lstStyle/>
                    <a:p>
                      <a:r>
                        <a:rPr lang="en-IN" sz="1800" b="0" i="0" kern="1200" dirty="0">
                          <a:solidFill>
                            <a:schemeClr val="dk1"/>
                          </a:solidFill>
                          <a:effectLst/>
                          <a:latin typeface="+mn-lt"/>
                          <a:ea typeface="+mn-ea"/>
                          <a:cs typeface="+mn-cs"/>
                        </a:rPr>
                        <a:t>floor </a:t>
                      </a:r>
                      <a:endParaRPr lang="en-IN" dirty="0"/>
                    </a:p>
                  </a:txBody>
                  <a:tcPr/>
                </a:tc>
                <a:extLst>
                  <a:ext uri="{0D108BD9-81ED-4DB2-BD59-A6C34878D82A}">
                    <a16:rowId xmlns:a16="http://schemas.microsoft.com/office/drawing/2014/main" val="10003"/>
                  </a:ext>
                </a:extLst>
              </a:tr>
              <a:tr h="370840">
                <a:tc>
                  <a:txBody>
                    <a:bodyPr/>
                    <a:lstStyle/>
                    <a:p>
                      <a:r>
                        <a:rPr lang="en-IN" sz="1800" b="0" i="0" kern="1200" dirty="0">
                          <a:solidFill>
                            <a:schemeClr val="dk1"/>
                          </a:solidFill>
                          <a:effectLst/>
                          <a:latin typeface="+mn-lt"/>
                          <a:ea typeface="+mn-ea"/>
                          <a:cs typeface="+mn-cs"/>
                        </a:rPr>
                        <a:t>hostel </a:t>
                      </a:r>
                      <a:endParaRPr lang="en-IN" dirty="0"/>
                    </a:p>
                  </a:txBody>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6634310"/>
              </p:ext>
            </p:extLst>
          </p:nvPr>
        </p:nvGraphicFramePr>
        <p:xfrm>
          <a:off x="5112060" y="3513908"/>
          <a:ext cx="1895872" cy="2387600"/>
        </p:xfrm>
        <a:graphic>
          <a:graphicData uri="http://schemas.openxmlformats.org/drawingml/2006/table">
            <a:tbl>
              <a:tblPr firstRow="1" bandRow="1">
                <a:tableStyleId>{5C22544A-7EE6-4342-B048-85BDC9FD1C3A}</a:tableStyleId>
              </a:tblPr>
              <a:tblGrid>
                <a:gridCol w="1895872">
                  <a:extLst>
                    <a:ext uri="{9D8B030D-6E8A-4147-A177-3AD203B41FA5}">
                      <a16:colId xmlns:a16="http://schemas.microsoft.com/office/drawing/2014/main" val="20000"/>
                    </a:ext>
                  </a:extLst>
                </a:gridCol>
              </a:tblGrid>
              <a:tr h="352859">
                <a:tc>
                  <a:txBody>
                    <a:bodyPr/>
                    <a:lstStyle/>
                    <a:p>
                      <a:pPr algn="ctr"/>
                      <a:r>
                        <a:rPr lang="en-IN" sz="1800" b="0" i="0" kern="1200" dirty="0">
                          <a:solidFill>
                            <a:schemeClr val="lt1"/>
                          </a:solidFill>
                          <a:effectLst/>
                          <a:latin typeface="+mn-lt"/>
                          <a:ea typeface="+mn-ea"/>
                          <a:cs typeface="+mn-cs"/>
                        </a:rPr>
                        <a:t>Feedback</a:t>
                      </a:r>
                      <a:endParaRPr lang="en-IN" dirty="0"/>
                    </a:p>
                  </a:txBody>
                  <a:tcPr/>
                </a:tc>
                <a:extLst>
                  <a:ext uri="{0D108BD9-81ED-4DB2-BD59-A6C34878D82A}">
                    <a16:rowId xmlns:a16="http://schemas.microsoft.com/office/drawing/2014/main" val="10000"/>
                  </a:ext>
                </a:extLst>
              </a:tr>
              <a:tr h="370840">
                <a:tc>
                  <a:txBody>
                    <a:bodyPr/>
                    <a:lstStyle/>
                    <a:p>
                      <a:r>
                        <a:rPr lang="en-IN" sz="1800" b="0" i="0" kern="1200" dirty="0">
                          <a:solidFill>
                            <a:schemeClr val="dk1"/>
                          </a:solidFill>
                          <a:effectLst/>
                          <a:latin typeface="+mn-lt"/>
                          <a:ea typeface="+mn-ea"/>
                          <a:cs typeface="+mn-cs"/>
                        </a:rPr>
                        <a:t>feedback_id (PK) </a:t>
                      </a:r>
                      <a:endParaRPr lang="en-IN" dirty="0"/>
                    </a:p>
                  </a:txBody>
                  <a:tcPr/>
                </a:tc>
                <a:extLst>
                  <a:ext uri="{0D108BD9-81ED-4DB2-BD59-A6C34878D82A}">
                    <a16:rowId xmlns:a16="http://schemas.microsoft.com/office/drawing/2014/main" val="10001"/>
                  </a:ext>
                </a:extLst>
              </a:tr>
              <a:tr h="370840">
                <a:tc>
                  <a:txBody>
                    <a:bodyPr/>
                    <a:lstStyle/>
                    <a:p>
                      <a:r>
                        <a:rPr lang="en-IN" sz="1800" b="0" i="0" kern="1200" dirty="0">
                          <a:solidFill>
                            <a:schemeClr val="dk1"/>
                          </a:solidFill>
                          <a:effectLst/>
                          <a:latin typeface="+mn-lt"/>
                          <a:ea typeface="+mn-ea"/>
                          <a:cs typeface="+mn-cs"/>
                        </a:rPr>
                        <a:t>feedback </a:t>
                      </a:r>
                      <a:endParaRPr lang="en-IN" dirty="0"/>
                    </a:p>
                  </a:txBody>
                  <a:tcPr/>
                </a:tc>
                <a:extLst>
                  <a:ext uri="{0D108BD9-81ED-4DB2-BD59-A6C34878D82A}">
                    <a16:rowId xmlns:a16="http://schemas.microsoft.com/office/drawing/2014/main" val="10002"/>
                  </a:ext>
                </a:extLst>
              </a:tr>
              <a:tr h="370840">
                <a:tc>
                  <a:txBody>
                    <a:bodyPr/>
                    <a:lstStyle/>
                    <a:p>
                      <a:r>
                        <a:rPr lang="en-IN" sz="1800" b="0" i="0" kern="1200" dirty="0" err="1" smtClean="0">
                          <a:solidFill>
                            <a:schemeClr val="dk1"/>
                          </a:solidFill>
                          <a:effectLst/>
                          <a:latin typeface="+mn-lt"/>
                          <a:ea typeface="+mn-ea"/>
                          <a:cs typeface="+mn-cs"/>
                        </a:rPr>
                        <a:t>requestID</a:t>
                      </a:r>
                      <a:r>
                        <a:rPr lang="en-IN" sz="1800" b="0" i="0" kern="1200" baseline="0" dirty="0" smtClean="0">
                          <a:solidFill>
                            <a:schemeClr val="dk1"/>
                          </a:solidFill>
                          <a:effectLst/>
                          <a:latin typeface="+mn-lt"/>
                          <a:ea typeface="+mn-ea"/>
                          <a:cs typeface="+mn-cs"/>
                        </a:rPr>
                        <a:t> </a:t>
                      </a:r>
                      <a:r>
                        <a:rPr lang="en-IN" sz="1800" b="0" i="0" kern="1200" dirty="0" smtClean="0">
                          <a:solidFill>
                            <a:schemeClr val="dk1"/>
                          </a:solidFill>
                          <a:effectLst/>
                          <a:latin typeface="+mn-lt"/>
                          <a:ea typeface="+mn-ea"/>
                          <a:cs typeface="+mn-cs"/>
                        </a:rPr>
                        <a:t>(FK)</a:t>
                      </a:r>
                      <a:endParaRPr lang="en-IN" dirty="0"/>
                    </a:p>
                  </a:txBody>
                  <a:tcPr/>
                </a:tc>
                <a:extLst>
                  <a:ext uri="{0D108BD9-81ED-4DB2-BD59-A6C34878D82A}">
                    <a16:rowId xmlns:a16="http://schemas.microsoft.com/office/drawing/2014/main" val="10003"/>
                  </a:ext>
                </a:extLst>
              </a:tr>
              <a:tr h="370840">
                <a:tc>
                  <a:txBody>
                    <a:bodyPr/>
                    <a:lstStyle/>
                    <a:p>
                      <a:r>
                        <a:rPr lang="en-IN" sz="1800" b="0" i="0" kern="1200" dirty="0">
                          <a:solidFill>
                            <a:schemeClr val="dk1"/>
                          </a:solidFill>
                          <a:effectLst/>
                          <a:latin typeface="+mn-lt"/>
                          <a:ea typeface="+mn-ea"/>
                          <a:cs typeface="+mn-cs"/>
                        </a:rPr>
                        <a:t>roll_number (FK)</a:t>
                      </a:r>
                      <a:endParaRPr lang="en-IN" dirty="0"/>
                    </a:p>
                  </a:txBody>
                  <a:tcPr/>
                </a:tc>
                <a:extLst>
                  <a:ext uri="{0D108BD9-81ED-4DB2-BD59-A6C34878D82A}">
                    <a16:rowId xmlns:a16="http://schemas.microsoft.com/office/drawing/2014/main" val="10004"/>
                  </a:ext>
                </a:extLst>
              </a:tr>
            </a:tbl>
          </a:graphicData>
        </a:graphic>
      </p:graphicFrame>
      <p:cxnSp>
        <p:nvCxnSpPr>
          <p:cNvPr id="11" name="Straight Arrow Connector 10"/>
          <p:cNvCxnSpPr/>
          <p:nvPr/>
        </p:nvCxnSpPr>
        <p:spPr>
          <a:xfrm>
            <a:off x="4439816" y="1700808"/>
            <a:ext cx="324036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511824" y="1412776"/>
            <a:ext cx="288862" cy="369332"/>
          </a:xfrm>
          <a:prstGeom prst="rect">
            <a:avLst/>
          </a:prstGeom>
          <a:noFill/>
        </p:spPr>
        <p:txBody>
          <a:bodyPr wrap="none" rtlCol="0">
            <a:spAutoFit/>
          </a:bodyPr>
          <a:lstStyle/>
          <a:p>
            <a:r>
              <a:rPr lang="en-IN" dirty="0"/>
              <a:t>1</a:t>
            </a:r>
          </a:p>
        </p:txBody>
      </p:sp>
      <p:sp>
        <p:nvSpPr>
          <p:cNvPr id="14" name="TextBox 13"/>
          <p:cNvSpPr txBox="1"/>
          <p:nvPr/>
        </p:nvSpPr>
        <p:spPr>
          <a:xfrm>
            <a:off x="7117240" y="1353991"/>
            <a:ext cx="344966" cy="369332"/>
          </a:xfrm>
          <a:prstGeom prst="rect">
            <a:avLst/>
          </a:prstGeom>
          <a:noFill/>
        </p:spPr>
        <p:txBody>
          <a:bodyPr wrap="none" rtlCol="0">
            <a:spAutoFit/>
          </a:bodyPr>
          <a:lstStyle/>
          <a:p>
            <a:r>
              <a:rPr lang="en-IN" dirty="0"/>
              <a:t>N</a:t>
            </a:r>
          </a:p>
        </p:txBody>
      </p:sp>
      <p:cxnSp>
        <p:nvCxnSpPr>
          <p:cNvPr id="15" name="Straight Arrow Connector 14"/>
          <p:cNvCxnSpPr/>
          <p:nvPr/>
        </p:nvCxnSpPr>
        <p:spPr>
          <a:xfrm flipV="1">
            <a:off x="8616280" y="3717032"/>
            <a:ext cx="0" cy="115212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8628045" y="4499828"/>
            <a:ext cx="288862" cy="369332"/>
          </a:xfrm>
          <a:prstGeom prst="rect">
            <a:avLst/>
          </a:prstGeom>
          <a:noFill/>
        </p:spPr>
        <p:txBody>
          <a:bodyPr wrap="none" rtlCol="0">
            <a:spAutoFit/>
          </a:bodyPr>
          <a:lstStyle/>
          <a:p>
            <a:r>
              <a:rPr lang="en-IN" dirty="0"/>
              <a:t>1</a:t>
            </a:r>
          </a:p>
        </p:txBody>
      </p:sp>
      <p:sp>
        <p:nvSpPr>
          <p:cNvPr id="18" name="TextBox 17"/>
          <p:cNvSpPr txBox="1"/>
          <p:nvPr/>
        </p:nvSpPr>
        <p:spPr>
          <a:xfrm>
            <a:off x="8642378" y="3717032"/>
            <a:ext cx="344966" cy="369332"/>
          </a:xfrm>
          <a:prstGeom prst="rect">
            <a:avLst/>
          </a:prstGeom>
          <a:noFill/>
        </p:spPr>
        <p:txBody>
          <a:bodyPr wrap="none" rtlCol="0">
            <a:spAutoFit/>
          </a:bodyPr>
          <a:lstStyle/>
          <a:p>
            <a:r>
              <a:rPr lang="en-IN" dirty="0"/>
              <a:t>N</a:t>
            </a:r>
          </a:p>
        </p:txBody>
      </p:sp>
      <p:cxnSp>
        <p:nvCxnSpPr>
          <p:cNvPr id="19" name="Straight Arrow Connector 18"/>
          <p:cNvCxnSpPr/>
          <p:nvPr/>
        </p:nvCxnSpPr>
        <p:spPr>
          <a:xfrm>
            <a:off x="4439816" y="6381328"/>
            <a:ext cx="3312368"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4511824" y="6024370"/>
            <a:ext cx="288862" cy="369332"/>
          </a:xfrm>
          <a:prstGeom prst="rect">
            <a:avLst/>
          </a:prstGeom>
          <a:noFill/>
        </p:spPr>
        <p:txBody>
          <a:bodyPr wrap="none" rtlCol="0">
            <a:spAutoFit/>
          </a:bodyPr>
          <a:lstStyle/>
          <a:p>
            <a:r>
              <a:rPr lang="en-IN" dirty="0"/>
              <a:t>1</a:t>
            </a:r>
          </a:p>
        </p:txBody>
      </p:sp>
      <p:sp>
        <p:nvSpPr>
          <p:cNvPr id="22" name="TextBox 21"/>
          <p:cNvSpPr txBox="1"/>
          <p:nvPr/>
        </p:nvSpPr>
        <p:spPr>
          <a:xfrm>
            <a:off x="7233268" y="6024370"/>
            <a:ext cx="344966" cy="369332"/>
          </a:xfrm>
          <a:prstGeom prst="rect">
            <a:avLst/>
          </a:prstGeom>
          <a:noFill/>
        </p:spPr>
        <p:txBody>
          <a:bodyPr wrap="none" rtlCol="0">
            <a:spAutoFit/>
          </a:bodyPr>
          <a:lstStyle/>
          <a:p>
            <a:r>
              <a:rPr lang="en-IN" dirty="0"/>
              <a:t>N</a:t>
            </a:r>
          </a:p>
        </p:txBody>
      </p:sp>
      <p:cxnSp>
        <p:nvCxnSpPr>
          <p:cNvPr id="28" name="Straight Connector 27"/>
          <p:cNvCxnSpPr/>
          <p:nvPr/>
        </p:nvCxnSpPr>
        <p:spPr>
          <a:xfrm>
            <a:off x="4439816" y="2492896"/>
            <a:ext cx="16201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Arrow Connector 31"/>
          <p:cNvCxnSpPr>
            <a:endCxn id="10" idx="0"/>
          </p:cNvCxnSpPr>
          <p:nvPr/>
        </p:nvCxnSpPr>
        <p:spPr>
          <a:xfrm>
            <a:off x="6059996" y="2492896"/>
            <a:ext cx="0" cy="10210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a:off x="3556044" y="4086364"/>
            <a:ext cx="0" cy="7107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4482959" y="2492896"/>
            <a:ext cx="288862" cy="369332"/>
          </a:xfrm>
          <a:prstGeom prst="rect">
            <a:avLst/>
          </a:prstGeom>
          <a:noFill/>
        </p:spPr>
        <p:txBody>
          <a:bodyPr wrap="none" rtlCol="0">
            <a:spAutoFit/>
          </a:bodyPr>
          <a:lstStyle/>
          <a:p>
            <a:r>
              <a:rPr lang="en-IN" dirty="0"/>
              <a:t>1</a:t>
            </a:r>
          </a:p>
        </p:txBody>
      </p:sp>
      <p:sp>
        <p:nvSpPr>
          <p:cNvPr id="41" name="TextBox 40"/>
          <p:cNvSpPr txBox="1"/>
          <p:nvPr/>
        </p:nvSpPr>
        <p:spPr>
          <a:xfrm>
            <a:off x="5591944" y="3130782"/>
            <a:ext cx="344966" cy="369332"/>
          </a:xfrm>
          <a:prstGeom prst="rect">
            <a:avLst/>
          </a:prstGeom>
          <a:noFill/>
        </p:spPr>
        <p:txBody>
          <a:bodyPr wrap="none" rtlCol="0">
            <a:spAutoFit/>
          </a:bodyPr>
          <a:lstStyle/>
          <a:p>
            <a:r>
              <a:rPr lang="en-IN" dirty="0"/>
              <a:t>N</a:t>
            </a:r>
          </a:p>
        </p:txBody>
      </p:sp>
      <p:cxnSp>
        <p:nvCxnSpPr>
          <p:cNvPr id="43" name="Straight Connector 42"/>
          <p:cNvCxnSpPr/>
          <p:nvPr/>
        </p:nvCxnSpPr>
        <p:spPr>
          <a:xfrm>
            <a:off x="3556044" y="4086364"/>
            <a:ext cx="1531844" cy="0"/>
          </a:xfrm>
          <a:prstGeom prst="line">
            <a:avLst/>
          </a:prstGeom>
          <a:ln w="28575"/>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3143672" y="4421570"/>
            <a:ext cx="288862" cy="369332"/>
          </a:xfrm>
          <a:prstGeom prst="rect">
            <a:avLst/>
          </a:prstGeom>
          <a:noFill/>
        </p:spPr>
        <p:txBody>
          <a:bodyPr wrap="none" rtlCol="0">
            <a:spAutoFit/>
          </a:bodyPr>
          <a:lstStyle/>
          <a:p>
            <a:r>
              <a:rPr lang="en-IN" dirty="0"/>
              <a:t>1</a:t>
            </a:r>
          </a:p>
        </p:txBody>
      </p:sp>
      <p:sp>
        <p:nvSpPr>
          <p:cNvPr id="46" name="TextBox 45"/>
          <p:cNvSpPr txBox="1"/>
          <p:nvPr/>
        </p:nvSpPr>
        <p:spPr>
          <a:xfrm>
            <a:off x="4662667" y="3706807"/>
            <a:ext cx="344966" cy="369332"/>
          </a:xfrm>
          <a:prstGeom prst="rect">
            <a:avLst/>
          </a:prstGeom>
          <a:noFill/>
        </p:spPr>
        <p:txBody>
          <a:bodyPr wrap="none" rtlCol="0">
            <a:spAutoFit/>
          </a:bodyPr>
          <a:lstStyle/>
          <a:p>
            <a:r>
              <a:rPr lang="en-IN" dirty="0"/>
              <a:t>N</a:t>
            </a:r>
          </a:p>
        </p:txBody>
      </p:sp>
      <p:sp>
        <p:nvSpPr>
          <p:cNvPr id="26" name="Rectangle 25"/>
          <p:cNvSpPr/>
          <p:nvPr/>
        </p:nvSpPr>
        <p:spPr>
          <a:xfrm>
            <a:off x="6701246" y="2862228"/>
            <a:ext cx="415994" cy="41654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1</a:t>
            </a:r>
            <a:endParaRPr lang="en-US" dirty="0">
              <a:ln w="0"/>
              <a:solidFill>
                <a:schemeClr val="tx1"/>
              </a:solidFill>
              <a:effectLst>
                <a:outerShdw blurRad="38100" dist="19050" dir="2700000" algn="tl" rotWithShape="0">
                  <a:schemeClr val="dk1">
                    <a:alpha val="40000"/>
                  </a:schemeClr>
                </a:outerShdw>
              </a:effectLst>
            </a:endParaRPr>
          </a:p>
        </p:txBody>
      </p:sp>
      <p:cxnSp>
        <p:nvCxnSpPr>
          <p:cNvPr id="29" name="Elbow Connector 28"/>
          <p:cNvCxnSpPr>
            <a:endCxn id="8" idx="1"/>
          </p:cNvCxnSpPr>
          <p:nvPr/>
        </p:nvCxnSpPr>
        <p:spPr>
          <a:xfrm rot="5400000" flipH="1" flipV="1">
            <a:off x="6476617" y="2296555"/>
            <a:ext cx="1245308" cy="11618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117240" y="1782108"/>
            <a:ext cx="344966" cy="2880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a:t>
            </a:r>
            <a:endParaRPr lang="en-US" dirty="0"/>
          </a:p>
        </p:txBody>
      </p:sp>
    </p:spTree>
    <p:extLst>
      <p:ext uri="{BB962C8B-B14F-4D97-AF65-F5344CB8AC3E}">
        <p14:creationId xmlns:p14="http://schemas.microsoft.com/office/powerpoint/2010/main" val="958988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155F-1A72-C1EF-8950-F854F15476AC}"/>
              </a:ext>
            </a:extLst>
          </p:cNvPr>
          <p:cNvSpPr>
            <a:spLocks noGrp="1"/>
          </p:cNvSpPr>
          <p:nvPr>
            <p:ph type="title"/>
          </p:nvPr>
        </p:nvSpPr>
        <p:spPr>
          <a:xfrm>
            <a:off x="677334" y="377055"/>
            <a:ext cx="10058400" cy="1209697"/>
          </a:xfrm>
        </p:spPr>
        <p:txBody>
          <a:bodyPr>
            <a:noAutofit/>
          </a:bodyPr>
          <a:lstStyle/>
          <a:p>
            <a:r>
              <a:rPr lang="en-US" sz="3600" u="sng" dirty="0">
                <a:latin typeface="Times New Roman" panose="02020603050405020304" pitchFamily="18" charset="0"/>
                <a:cs typeface="Times New Roman" panose="02020603050405020304" pitchFamily="18" charset="0"/>
              </a:rPr>
              <a:t>Admin Login &amp; Student Login-Frontend</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07F16E-52E4-0391-823F-A64BE218C352}"/>
              </a:ext>
            </a:extLst>
          </p:cNvPr>
          <p:cNvSpPr>
            <a:spLocks noGrp="1"/>
          </p:cNvSpPr>
          <p:nvPr>
            <p:ph idx="1"/>
          </p:nvPr>
        </p:nvSpPr>
        <p:spPr>
          <a:xfrm>
            <a:off x="677334" y="1694329"/>
            <a:ext cx="8596668" cy="4347033"/>
          </a:xfrm>
        </p:spPr>
        <p:txBody>
          <a:bodyPr>
            <a:normAutofit/>
          </a:bodyPr>
          <a:lstStyle/>
          <a:p>
            <a:r>
              <a:rPr lang="en-US" sz="2400" b="1" u="sng" dirty="0">
                <a:latin typeface="Calibri" panose="020F0502020204030204" pitchFamily="34" charset="0"/>
                <a:cs typeface="Calibri" panose="020F0502020204030204" pitchFamily="34" charset="0"/>
              </a:rPr>
              <a:t>Admin Login</a:t>
            </a:r>
            <a:r>
              <a:rPr lang="en-US" sz="2400" b="1" dirty="0">
                <a:latin typeface="Calibri" panose="020F0502020204030204" pitchFamily="34" charset="0"/>
                <a:cs typeface="Calibri" panose="020F0502020204030204" pitchFamily="34" charset="0"/>
              </a:rPr>
              <a:t>:</a:t>
            </a:r>
          </a:p>
          <a:p>
            <a:pPr>
              <a:buFont typeface="Wingdings" panose="05000000000000000000" pitchFamily="2" charset="2"/>
              <a:buChar char="ü"/>
            </a:pPr>
            <a:r>
              <a:rPr lang="en-US" sz="2400" dirty="0">
                <a:latin typeface="Calibri" panose="020F0502020204030204" pitchFamily="34" charset="0"/>
                <a:cs typeface="Calibri" panose="020F0502020204030204" pitchFamily="34" charset="0"/>
              </a:rPr>
              <a:t>Displays the </a:t>
            </a:r>
            <a:r>
              <a:rPr lang="en-US" sz="2400" dirty="0" smtClean="0">
                <a:latin typeface="Calibri" panose="020F0502020204030204" pitchFamily="34" charset="0"/>
                <a:cs typeface="Calibri" panose="020F0502020204030204" pitchFamily="34" charset="0"/>
              </a:rPr>
              <a:t>User Name </a:t>
            </a:r>
            <a:r>
              <a:rPr lang="en-US" sz="2400" dirty="0">
                <a:latin typeface="Calibri" panose="020F0502020204030204" pitchFamily="34" charset="0"/>
                <a:cs typeface="Calibri" panose="020F0502020204030204" pitchFamily="34" charset="0"/>
              </a:rPr>
              <a:t>and Password fields</a:t>
            </a:r>
          </a:p>
          <a:p>
            <a:pPr>
              <a:buFont typeface="Wingdings" panose="05000000000000000000" pitchFamily="2" charset="2"/>
              <a:buChar char="ü"/>
            </a:pPr>
            <a:r>
              <a:rPr lang="en-US" sz="2400" dirty="0">
                <a:latin typeface="Calibri" panose="020F0502020204030204" pitchFamily="34" charset="0"/>
                <a:cs typeface="Calibri" panose="020F0502020204030204" pitchFamily="34" charset="0"/>
              </a:rPr>
              <a:t>Displays the Login Button for admin.</a:t>
            </a:r>
          </a:p>
          <a:p>
            <a:pPr>
              <a:buFont typeface="Wingdings" panose="05000000000000000000" pitchFamily="2" charset="2"/>
              <a:buChar char="ü"/>
            </a:pPr>
            <a:r>
              <a:rPr lang="en-US" sz="2400" dirty="0">
                <a:latin typeface="Calibri" panose="020F0502020204030204" pitchFamily="34" charset="0"/>
                <a:cs typeface="Calibri" panose="020F0502020204030204" pitchFamily="34" charset="0"/>
              </a:rPr>
              <a:t>Displays the Student Login Button.</a:t>
            </a:r>
          </a:p>
          <a:p>
            <a:pPr>
              <a:buFont typeface="Wingdings" panose="05000000000000000000" pitchFamily="2" charset="2"/>
              <a:buChar char="ü"/>
            </a:pPr>
            <a:endParaRPr lang="en-US" sz="2400" b="1" dirty="0">
              <a:latin typeface="Calibri" panose="020F0502020204030204" pitchFamily="34" charset="0"/>
              <a:cs typeface="Calibri" panose="020F0502020204030204" pitchFamily="34" charset="0"/>
            </a:endParaRPr>
          </a:p>
          <a:p>
            <a:r>
              <a:rPr lang="en-US" sz="2400" b="1" u="sng" dirty="0">
                <a:latin typeface="Calibri" panose="020F0502020204030204" pitchFamily="34" charset="0"/>
                <a:cs typeface="Calibri" panose="020F0502020204030204" pitchFamily="34" charset="0"/>
              </a:rPr>
              <a:t>Student Login</a:t>
            </a:r>
            <a:r>
              <a:rPr lang="en-US" sz="2400" b="1"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a:p>
            <a:pPr>
              <a:buFont typeface="Wingdings" panose="05000000000000000000" pitchFamily="2" charset="2"/>
              <a:buChar char="ü"/>
            </a:pPr>
            <a:r>
              <a:rPr lang="en-US" sz="2400" dirty="0">
                <a:latin typeface="Calibri" panose="020F0502020204030204" pitchFamily="34" charset="0"/>
                <a:cs typeface="Calibri" panose="020F0502020204030204" pitchFamily="34" charset="0"/>
              </a:rPr>
              <a:t>Displays the Roll Number and Password fields</a:t>
            </a:r>
          </a:p>
          <a:p>
            <a:pPr>
              <a:buFont typeface="Wingdings" panose="05000000000000000000" pitchFamily="2" charset="2"/>
              <a:buChar char="ü"/>
            </a:pPr>
            <a:r>
              <a:rPr lang="en-US" sz="2400" dirty="0">
                <a:latin typeface="Calibri" panose="020F0502020204030204" pitchFamily="34" charset="0"/>
                <a:cs typeface="Calibri" panose="020F0502020204030204" pitchFamily="34" charset="0"/>
              </a:rPr>
              <a:t>Displays the Login Button for Student</a:t>
            </a:r>
          </a:p>
          <a:p>
            <a:pPr>
              <a:buFont typeface="Wingdings" panose="05000000000000000000" pitchFamily="2" charset="2"/>
              <a:buChar char="ü"/>
            </a:pPr>
            <a:r>
              <a:rPr lang="en-US" sz="2400" dirty="0">
                <a:latin typeface="Calibri" panose="020F0502020204030204" pitchFamily="34" charset="0"/>
                <a:cs typeface="Calibri" panose="020F0502020204030204" pitchFamily="34" charset="0"/>
              </a:rPr>
              <a:t>Displays the Admin Login Button</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734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6818" y="305834"/>
            <a:ext cx="3749744" cy="646331"/>
          </a:xfrm>
          <a:prstGeom prst="rect">
            <a:avLst/>
          </a:prstGeom>
          <a:noFill/>
        </p:spPr>
        <p:txBody>
          <a:bodyPr wrap="none" rtlCol="0">
            <a:spAutoFit/>
          </a:bodyPr>
          <a:lstStyle/>
          <a:p>
            <a:r>
              <a:rPr lang="en-IN" sz="3600" u="sng" dirty="0" smtClean="0">
                <a:latin typeface="Times New Roman" panose="02020603050405020304" pitchFamily="18" charset="0"/>
                <a:ea typeface="+mj-ea"/>
                <a:cs typeface="Times New Roman" panose="02020603050405020304" pitchFamily="18" charset="0"/>
              </a:rPr>
              <a:t> </a:t>
            </a:r>
            <a:r>
              <a:rPr lang="en-IN" sz="3600" u="sng" dirty="0">
                <a:latin typeface="Times New Roman" panose="02020603050405020304" pitchFamily="18" charset="0"/>
                <a:ea typeface="+mj-ea"/>
                <a:cs typeface="Times New Roman" panose="02020603050405020304" pitchFamily="18" charset="0"/>
              </a:rPr>
              <a:t>Navbar (Frontend)</a:t>
            </a:r>
            <a:endParaRPr lang="en-IN" dirty="0"/>
          </a:p>
        </p:txBody>
      </p:sp>
      <p:sp>
        <p:nvSpPr>
          <p:cNvPr id="4" name="TextBox 3"/>
          <p:cNvSpPr txBox="1"/>
          <p:nvPr/>
        </p:nvSpPr>
        <p:spPr>
          <a:xfrm>
            <a:off x="448706" y="1291626"/>
            <a:ext cx="11975432" cy="4739759"/>
          </a:xfrm>
          <a:prstGeom prst="rect">
            <a:avLst/>
          </a:prstGeom>
          <a:noFill/>
        </p:spPr>
        <p:txBody>
          <a:bodyPr wrap="squar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Navigation bar </a:t>
            </a:r>
            <a:r>
              <a:rPr lang="en-US" sz="1600" dirty="0">
                <a:latin typeface="Calibri" panose="020F0502020204030204" pitchFamily="34" charset="0"/>
                <a:ea typeface="Calibri" panose="020F0502020204030204" pitchFamily="34" charset="0"/>
                <a:cs typeface="Calibri" panose="020F0502020204030204" pitchFamily="34" charset="0"/>
              </a:rPr>
              <a:t>: It is  UI used to provide navigation menus in a web </a:t>
            </a:r>
            <a:r>
              <a:rPr lang="en-US" sz="1600" dirty="0" err="1">
                <a:latin typeface="Calibri" panose="020F0502020204030204" pitchFamily="34" charset="0"/>
                <a:ea typeface="Calibri" panose="020F0502020204030204" pitchFamily="34" charset="0"/>
                <a:cs typeface="Calibri" panose="020F0502020204030204" pitchFamily="34" charset="0"/>
              </a:rPr>
              <a:t>application.It</a:t>
            </a:r>
            <a:r>
              <a:rPr lang="en-US" sz="1600" dirty="0">
                <a:latin typeface="Calibri" panose="020F0502020204030204" pitchFamily="34" charset="0"/>
                <a:ea typeface="Calibri" panose="020F0502020204030204" pitchFamily="34" charset="0"/>
                <a:cs typeface="Calibri" panose="020F0502020204030204" pitchFamily="34" charset="0"/>
              </a:rPr>
              <a:t> typically appears at the top of a webpage and contains links that allow Admin to navigate to different sections of the application.</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Dashboard</a:t>
            </a:r>
            <a:r>
              <a:rPr lang="en-US" sz="1600" dirty="0">
                <a:latin typeface="Calibri" panose="020F0502020204030204" pitchFamily="34" charset="0"/>
                <a:ea typeface="Calibri" panose="020F0502020204030204" pitchFamily="34" charset="0"/>
                <a:cs typeface="Calibri" panose="020F0502020204030204" pitchFamily="34" charset="0"/>
              </a:rPr>
              <a:t>: Navigates to the admin dashboard home page.</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Allot</a:t>
            </a:r>
            <a:r>
              <a:rPr lang="en-US" sz="1600" dirty="0">
                <a:latin typeface="Calibri" panose="020F0502020204030204" pitchFamily="34" charset="0"/>
                <a:ea typeface="Calibri" panose="020F0502020204030204" pitchFamily="34" charset="0"/>
                <a:cs typeface="Calibri" panose="020F0502020204030204" pitchFamily="34" charset="0"/>
              </a:rPr>
              <a:t>:  This button is disabled and represents the functionality related to clean request allotment, It enabled when clean request applicable.</a:t>
            </a:r>
          </a:p>
          <a:p>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Feedback</a:t>
            </a:r>
            <a:r>
              <a:rPr lang="en-US" sz="1600" dirty="0">
                <a:latin typeface="Calibri" panose="020F0502020204030204" pitchFamily="34" charset="0"/>
                <a:ea typeface="Calibri" panose="020F0502020204030204" pitchFamily="34" charset="0"/>
                <a:cs typeface="Calibri" panose="020F0502020204030204" pitchFamily="34" charset="0"/>
              </a:rPr>
              <a:t>: Navigates to the feedback section where admin can view and manage feedback.</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Register Student</a:t>
            </a:r>
            <a:r>
              <a:rPr lang="en-US" sz="1600" dirty="0">
                <a:latin typeface="Calibri" panose="020F0502020204030204" pitchFamily="34" charset="0"/>
                <a:ea typeface="Calibri" panose="020F0502020204030204" pitchFamily="34" charset="0"/>
                <a:cs typeface="Calibri" panose="020F0502020204030204" pitchFamily="34" charset="0"/>
              </a:rPr>
              <a:t>: Navigates to the page for registering a new student.</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Register Housekeeper</a:t>
            </a:r>
            <a:r>
              <a:rPr lang="en-US" sz="1600" dirty="0">
                <a:latin typeface="Calibri" panose="020F0502020204030204" pitchFamily="34" charset="0"/>
                <a:ea typeface="Calibri" panose="020F0502020204030204" pitchFamily="34" charset="0"/>
                <a:cs typeface="Calibri" panose="020F0502020204030204" pitchFamily="34" charset="0"/>
              </a:rPr>
              <a:t>: Navigates to the page for registering a new housekeeper.</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Logout</a:t>
            </a:r>
            <a:r>
              <a:rPr lang="en-US" sz="1600" dirty="0">
                <a:latin typeface="Calibri" panose="020F0502020204030204" pitchFamily="34" charset="0"/>
                <a:ea typeface="Calibri" panose="020F0502020204030204" pitchFamily="34" charset="0"/>
                <a:cs typeface="Calibri" panose="020F0502020204030204" pitchFamily="34" charset="0"/>
              </a:rPr>
              <a:t>: Executes the logout() function when clicked, used to log out the admin user.</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Clean Requests</a:t>
            </a:r>
            <a:r>
              <a:rPr lang="en-US" sz="1600" dirty="0">
                <a:latin typeface="Calibri" panose="020F0502020204030204" pitchFamily="34" charset="0"/>
                <a:ea typeface="Calibri" panose="020F0502020204030204" pitchFamily="34" charset="0"/>
                <a:cs typeface="Calibri" panose="020F0502020204030204" pitchFamily="34" charset="0"/>
              </a:rPr>
              <a:t>: Displays the count of clean requests,indicating how many cleaning requests have been submitted by student</a:t>
            </a:r>
          </a:p>
          <a:p>
            <a:endParaRPr lang="en-IN"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Feedback</a:t>
            </a:r>
            <a:r>
              <a:rPr lang="en-US" sz="1600" dirty="0">
                <a:latin typeface="Calibri" panose="020F0502020204030204" pitchFamily="34" charset="0"/>
                <a:ea typeface="Calibri" panose="020F0502020204030204" pitchFamily="34" charset="0"/>
                <a:cs typeface="Calibri" panose="020F0502020204030204" pitchFamily="34" charset="0"/>
              </a:rPr>
              <a:t>: Displays the count of feedback received from hostel students.</a:t>
            </a:r>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44362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77E5-76C4-16B9-D36D-9990C9FD8399}"/>
              </a:ext>
            </a:extLst>
          </p:cNvPr>
          <p:cNvSpPr>
            <a:spLocks noGrp="1"/>
          </p:cNvSpPr>
          <p:nvPr>
            <p:ph type="title"/>
          </p:nvPr>
        </p:nvSpPr>
        <p:spPr>
          <a:xfrm>
            <a:off x="1066800" y="484632"/>
            <a:ext cx="10058400" cy="1609344"/>
          </a:xfrm>
        </p:spPr>
        <p:txBody>
          <a:bodyPr>
            <a:normAutofit/>
          </a:bodyPr>
          <a:lstStyle/>
          <a:p>
            <a:r>
              <a:rPr lang="en-US" sz="4000" u="sng" dirty="0">
                <a:latin typeface="Times New Roman" panose="02020603050405020304" pitchFamily="18" charset="0"/>
                <a:cs typeface="Times New Roman" panose="02020603050405020304" pitchFamily="18" charset="0"/>
              </a:rPr>
              <a:t>Dashboard-Frontend</a:t>
            </a:r>
            <a:endParaRPr lang="en-IN" sz="40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D42824-9A19-3AC0-B2C2-73CCC9B85A6F}"/>
              </a:ext>
            </a:extLst>
          </p:cNvPr>
          <p:cNvSpPr>
            <a:spLocks noGrp="1"/>
          </p:cNvSpPr>
          <p:nvPr>
            <p:ph idx="1"/>
          </p:nvPr>
        </p:nvSpPr>
        <p:spPr>
          <a:xfrm>
            <a:off x="1069848" y="2093976"/>
            <a:ext cx="10058400" cy="4050792"/>
          </a:xfrm>
        </p:spPr>
        <p:txBody>
          <a:bodyPr>
            <a:noAutofit/>
          </a:bodyPr>
          <a:lstStyle/>
          <a:p>
            <a:r>
              <a:rPr lang="en-US" sz="2400" u="sng" dirty="0">
                <a:latin typeface="Calibri" panose="020F0502020204030204" pitchFamily="34" charset="0"/>
                <a:cs typeface="Calibri" panose="020F0502020204030204" pitchFamily="34" charset="0"/>
              </a:rPr>
              <a:t>ADMIN DASHBOARD:</a:t>
            </a:r>
          </a:p>
          <a:p>
            <a:pPr algn="just">
              <a:lnSpc>
                <a:spcPct val="150000"/>
              </a:lnSpc>
              <a:buFont typeface="Wingdings" panose="05000000000000000000" pitchFamily="2" charset="2"/>
              <a:buChar char="ü"/>
            </a:pPr>
            <a:r>
              <a:rPr lang="en-US" sz="2400" dirty="0" smtClean="0">
                <a:latin typeface="Calibri" panose="020F0502020204030204" pitchFamily="34" charset="0"/>
                <a:cs typeface="Calibri" panose="020F0502020204030204" pitchFamily="34" charset="0"/>
              </a:rPr>
              <a:t>It is used to view all the requests sent by the students based on room no ,date and time .</a:t>
            </a:r>
            <a:endParaRPr lang="en-US" sz="2400" dirty="0">
              <a:latin typeface="Calibri" panose="020F0502020204030204" pitchFamily="34" charset="0"/>
              <a:cs typeface="Calibri" panose="020F0502020204030204" pitchFamily="34" charset="0"/>
            </a:endParaRPr>
          </a:p>
          <a:p>
            <a:pPr algn="just">
              <a:lnSpc>
                <a:spcPct val="150000"/>
              </a:lnSpc>
              <a:buFont typeface="Wingdings" panose="05000000000000000000" pitchFamily="2" charset="2"/>
              <a:buChar char="ü"/>
            </a:pPr>
            <a:r>
              <a:rPr lang="en-US" sz="2400" dirty="0" smtClean="0">
                <a:latin typeface="Calibri" panose="020F0502020204030204" pitchFamily="34" charset="0"/>
                <a:cs typeface="Calibri" panose="020F0502020204030204" pitchFamily="34" charset="0"/>
              </a:rPr>
              <a:t>If user sends a request then under housekeeper allot button will appear which will navigate to allot bar.</a:t>
            </a:r>
            <a:endParaRPr lang="en-US" sz="2400" dirty="0">
              <a:latin typeface="Calibri" panose="020F0502020204030204" pitchFamily="34" charset="0"/>
              <a:cs typeface="Calibri" panose="020F0502020204030204" pitchFamily="34" charset="0"/>
            </a:endParaRPr>
          </a:p>
          <a:p>
            <a:pPr algn="just">
              <a:lnSpc>
                <a:spcPct val="150000"/>
              </a:lnSpc>
              <a:buFont typeface="Wingdings" panose="05000000000000000000" pitchFamily="2" charset="2"/>
              <a:buChar char="ü"/>
            </a:pPr>
            <a:r>
              <a:rPr lang="en-US" sz="2400" dirty="0" smtClean="0">
                <a:latin typeface="Calibri" panose="020F0502020204030204" pitchFamily="34" charset="0"/>
                <a:cs typeface="Calibri" panose="020F0502020204030204" pitchFamily="34" charset="0"/>
              </a:rPr>
              <a:t>The status will be blank until student sends the feedback.</a:t>
            </a:r>
            <a:endParaRPr lang="en-US" sz="2400" dirty="0">
              <a:latin typeface="Calibri" panose="020F0502020204030204" pitchFamily="34" charset="0"/>
              <a:cs typeface="Calibri" panose="020F0502020204030204" pitchFamily="34" charset="0"/>
            </a:endParaRPr>
          </a:p>
          <a:p>
            <a:pPr algn="just">
              <a:lnSpc>
                <a:spcPct val="150000"/>
              </a:lnSpc>
              <a:buFont typeface="Wingdings" panose="05000000000000000000" pitchFamily="2" charset="2"/>
              <a:buChar char="ü"/>
            </a:pPr>
            <a:r>
              <a:rPr lang="en-US" sz="2400" dirty="0" smtClean="0">
                <a:latin typeface="Calibri" panose="020F0502020204030204" pitchFamily="34" charset="0"/>
                <a:cs typeface="Calibri" panose="020F0502020204030204" pitchFamily="34" charset="0"/>
              </a:rPr>
              <a:t>Once the feedback is received from the students the status will become completed.</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17217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9242" y="487425"/>
            <a:ext cx="5539273" cy="769441"/>
          </a:xfrm>
          <a:prstGeom prst="rect">
            <a:avLst/>
          </a:prstGeom>
          <a:noFill/>
        </p:spPr>
        <p:txBody>
          <a:bodyPr wrap="none" rtlCol="0">
            <a:spAutoFit/>
          </a:bodyPr>
          <a:lstStyle/>
          <a:p>
            <a:r>
              <a:rPr lang="en-IN" sz="4400" u="sng" dirty="0">
                <a:latin typeface="Times New Roman" panose="02020603050405020304" pitchFamily="18" charset="0"/>
                <a:ea typeface="+mj-ea"/>
                <a:cs typeface="Times New Roman" panose="02020603050405020304" pitchFamily="18" charset="0"/>
              </a:rPr>
              <a:t>Modul</a:t>
            </a:r>
            <a:r>
              <a:rPr lang="en-IN" sz="4000" u="sng" dirty="0">
                <a:latin typeface="Times New Roman" panose="02020603050405020304" pitchFamily="18" charset="0"/>
                <a:ea typeface="+mj-ea"/>
                <a:cs typeface="Times New Roman" panose="02020603050405020304" pitchFamily="18" charset="0"/>
              </a:rPr>
              <a:t>e: Allot (Frontend)</a:t>
            </a:r>
            <a:endParaRPr lang="en-IN" sz="2000" dirty="0"/>
          </a:p>
        </p:txBody>
      </p:sp>
      <p:sp>
        <p:nvSpPr>
          <p:cNvPr id="4" name="TextBox 3"/>
          <p:cNvSpPr txBox="1"/>
          <p:nvPr/>
        </p:nvSpPr>
        <p:spPr>
          <a:xfrm>
            <a:off x="457908" y="1256866"/>
            <a:ext cx="11468481" cy="4524315"/>
          </a:xfrm>
          <a:prstGeom prst="rect">
            <a:avLst/>
          </a:prstGeom>
          <a:noFill/>
        </p:spPr>
        <p:txBody>
          <a:bodyPr wrap="square" rtlCol="0">
            <a:spAutoFit/>
          </a:bodyPr>
          <a:lstStyle/>
          <a:p>
            <a:endParaRPr lang="en-US" b="1" dirty="0"/>
          </a:p>
          <a:p>
            <a:pPr marL="285750" indent="-285750">
              <a:lnSpc>
                <a:spcPct val="150000"/>
              </a:lnSpc>
              <a:buFont typeface="Wingdings" panose="05000000000000000000" pitchFamily="2" charset="2"/>
              <a:buChar char="ü"/>
            </a:pPr>
            <a:r>
              <a:rPr lang="en-US" sz="2400" dirty="0" smtClean="0">
                <a:latin typeface="Calibri" panose="020F0502020204030204" pitchFamily="34" charset="0"/>
                <a:cs typeface="Calibri" panose="020F0502020204030204" pitchFamily="34" charset="0"/>
              </a:rPr>
              <a:t>Allot will get activated only when there is request made by the students.</a:t>
            </a:r>
          </a:p>
          <a:p>
            <a:pPr marL="285750" indent="-285750">
              <a:lnSpc>
                <a:spcPct val="150000"/>
              </a:lnSpc>
              <a:buFont typeface="Wingdings" panose="05000000000000000000" pitchFamily="2" charset="2"/>
              <a:buChar char="ü"/>
            </a:pPr>
            <a:r>
              <a:rPr lang="en-US" sz="2400" dirty="0" smtClean="0">
                <a:latin typeface="Calibri" panose="020F0502020204030204" pitchFamily="34" charset="0"/>
                <a:cs typeface="Calibri" panose="020F0502020204030204" pitchFamily="34" charset="0"/>
              </a:rPr>
              <a:t>Once there is a request made by the student the allot button will appear under housekeeper column in dashboard.</a:t>
            </a:r>
          </a:p>
          <a:p>
            <a:pPr marL="285750" indent="-285750">
              <a:lnSpc>
                <a:spcPct val="150000"/>
              </a:lnSpc>
              <a:buFont typeface="Wingdings" panose="05000000000000000000" pitchFamily="2" charset="2"/>
              <a:buChar char="ü"/>
            </a:pPr>
            <a:r>
              <a:rPr lang="en-US" sz="2400" dirty="0" smtClean="0">
                <a:latin typeface="Calibri" panose="020F0502020204030204" pitchFamily="34" charset="0"/>
                <a:cs typeface="Calibri" panose="020F0502020204030204" pitchFamily="34" charset="0"/>
              </a:rPr>
              <a:t>Clicking on the button will activate the allot tab in the side </a:t>
            </a:r>
            <a:r>
              <a:rPr lang="en-US" sz="2400" dirty="0" err="1" smtClean="0">
                <a:latin typeface="Calibri" panose="020F0502020204030204" pitchFamily="34" charset="0"/>
                <a:cs typeface="Calibri" panose="020F0502020204030204" pitchFamily="34" charset="0"/>
              </a:rPr>
              <a:t>nav</a:t>
            </a:r>
            <a:r>
              <a:rPr lang="en-US" sz="2400" dirty="0" smtClean="0">
                <a:latin typeface="Calibri" panose="020F0502020204030204" pitchFamily="34" charset="0"/>
                <a:cs typeface="Calibri" panose="020F0502020204030204" pitchFamily="34" charset="0"/>
              </a:rPr>
              <a:t> bar.</a:t>
            </a:r>
          </a:p>
          <a:p>
            <a:pPr marL="285750" indent="-285750">
              <a:lnSpc>
                <a:spcPct val="150000"/>
              </a:lnSpc>
              <a:buFont typeface="Wingdings" panose="05000000000000000000" pitchFamily="2" charset="2"/>
              <a:buChar char="ü"/>
            </a:pPr>
            <a:r>
              <a:rPr lang="en-US" sz="2400" dirty="0" smtClean="0">
                <a:latin typeface="Calibri" panose="020F0502020204030204" pitchFamily="34" charset="0"/>
                <a:cs typeface="Calibri" panose="020F0502020204030204" pitchFamily="34" charset="0"/>
              </a:rPr>
              <a:t>Now the admin can view the request id ,room no, and time requested by student</a:t>
            </a:r>
          </a:p>
          <a:p>
            <a:pPr marL="285750" indent="-285750">
              <a:lnSpc>
                <a:spcPct val="150000"/>
              </a:lnSpc>
              <a:buFont typeface="Wingdings" panose="05000000000000000000" pitchFamily="2" charset="2"/>
              <a:buChar char="ü"/>
            </a:pPr>
            <a:r>
              <a:rPr lang="en-US" sz="2400" dirty="0" smtClean="0">
                <a:latin typeface="Calibri" panose="020F0502020204030204" pitchFamily="34" charset="0"/>
                <a:cs typeface="Calibri" panose="020F0502020204030204" pitchFamily="34" charset="0"/>
              </a:rPr>
              <a:t>The admin can allot the housekeeper based on the floor from where the request has come</a:t>
            </a:r>
            <a:endParaRPr lang="en-US" sz="24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4150313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50C4-7FB4-A3E1-4F4D-52ABFEA0C32C}"/>
              </a:ext>
            </a:extLst>
          </p:cNvPr>
          <p:cNvSpPr>
            <a:spLocks noGrp="1"/>
          </p:cNvSpPr>
          <p:nvPr>
            <p:ph type="title"/>
          </p:nvPr>
        </p:nvSpPr>
        <p:spPr>
          <a:xfrm>
            <a:off x="693330" y="99149"/>
            <a:ext cx="10058400" cy="1609344"/>
          </a:xfrm>
        </p:spPr>
        <p:txBody>
          <a:bodyPr>
            <a:normAutofit/>
          </a:bodyPr>
          <a:lstStyle/>
          <a:p>
            <a:r>
              <a:rPr lang="en-IN" sz="3600" u="sng" dirty="0" smtClean="0">
                <a:latin typeface="Times New Roman" panose="02020603050405020304" pitchFamily="18" charset="0"/>
                <a:cs typeface="Times New Roman" panose="02020603050405020304" pitchFamily="18" charset="0"/>
              </a:rPr>
              <a:t> </a:t>
            </a:r>
            <a:r>
              <a:rPr lang="en-IN" sz="3600" u="sng" dirty="0">
                <a:latin typeface="Times New Roman" panose="02020603050405020304" pitchFamily="18" charset="0"/>
                <a:cs typeface="Times New Roman" panose="02020603050405020304" pitchFamily="18" charset="0"/>
              </a:rPr>
              <a:t>House </a:t>
            </a:r>
            <a:r>
              <a:rPr lang="en-IN" sz="3600" u="sng" dirty="0" smtClean="0">
                <a:latin typeface="Times New Roman" panose="02020603050405020304" pitchFamily="18" charset="0"/>
                <a:cs typeface="Times New Roman" panose="02020603050405020304" pitchFamily="18" charset="0"/>
              </a:rPr>
              <a:t>keeper , logout(Frontend</a:t>
            </a:r>
            <a:r>
              <a:rPr lang="en-IN" sz="3600" u="sng" dirty="0">
                <a:latin typeface="Times New Roman" panose="02020603050405020304" pitchFamily="18" charset="0"/>
                <a:cs typeface="Times New Roman" panose="02020603050405020304" pitchFamily="18" charset="0"/>
              </a:rPr>
              <a:t>)</a:t>
            </a:r>
            <a:endParaRPr lang="en-IN" sz="3600" dirty="0"/>
          </a:p>
        </p:txBody>
      </p:sp>
      <p:sp>
        <p:nvSpPr>
          <p:cNvPr id="3" name="Content Placeholder 2">
            <a:extLst>
              <a:ext uri="{FF2B5EF4-FFF2-40B4-BE49-F238E27FC236}">
                <a16:creationId xmlns:a16="http://schemas.microsoft.com/office/drawing/2014/main" id="{4A04FD23-26BD-497D-7332-5EF64E889EB2}"/>
              </a:ext>
            </a:extLst>
          </p:cNvPr>
          <p:cNvSpPr>
            <a:spLocks noGrp="1"/>
          </p:cNvSpPr>
          <p:nvPr>
            <p:ph idx="1"/>
          </p:nvPr>
        </p:nvSpPr>
        <p:spPr>
          <a:xfrm>
            <a:off x="979100" y="1511860"/>
            <a:ext cx="10233800" cy="4351338"/>
          </a:xfrm>
        </p:spPr>
        <p:txBody>
          <a:bodyPr>
            <a:normAutofit/>
          </a:bodyPr>
          <a:lstStyle/>
          <a:p>
            <a:pPr>
              <a:buFont typeface="Wingdings" panose="05000000000000000000" pitchFamily="2" charset="2"/>
              <a:buChar char="ü"/>
            </a:pPr>
            <a:r>
              <a:rPr lang="en-IN" sz="2400" dirty="0" smtClean="0">
                <a:effectLst/>
                <a:latin typeface="Calibri" panose="020F0502020204030204" pitchFamily="34" charset="0"/>
                <a:ea typeface="Calibri" panose="020F0502020204030204" pitchFamily="34" charset="0"/>
                <a:cs typeface="Times New Roman" panose="02020603050405020304" pitchFamily="18" charset="0"/>
              </a:rPr>
              <a:t>In this module admin will be able to register the housekeeper.</a:t>
            </a:r>
          </a:p>
          <a:p>
            <a:pPr>
              <a:buFont typeface="Wingdings" panose="05000000000000000000" pitchFamily="2" charset="2"/>
              <a:buChar char="ü"/>
            </a:pPr>
            <a:r>
              <a:rPr lang="en-IN" sz="2400" dirty="0" smtClean="0">
                <a:latin typeface="Calibri" panose="020F0502020204030204" pitchFamily="34" charset="0"/>
                <a:ea typeface="Calibri" panose="020F0502020204030204" pitchFamily="34" charset="0"/>
                <a:cs typeface="Times New Roman" panose="02020603050405020304" pitchFamily="18" charset="0"/>
              </a:rPr>
              <a:t>Admin will register the housekeeper by name and the floor </a:t>
            </a:r>
          </a:p>
          <a:p>
            <a:pPr>
              <a:buFont typeface="Wingdings" panose="05000000000000000000" pitchFamily="2" charset="2"/>
              <a:buChar char="ü"/>
            </a:pPr>
            <a:r>
              <a:rPr lang="en-IN" sz="2400" dirty="0" smtClean="0">
                <a:effectLst/>
                <a:latin typeface="Calibri" panose="020F0502020204030204" pitchFamily="34" charset="0"/>
                <a:ea typeface="Calibri" panose="020F0502020204030204" pitchFamily="34" charset="0"/>
                <a:cs typeface="Times New Roman" panose="02020603050405020304" pitchFamily="18" charset="0"/>
              </a:rPr>
              <a:t>In the backend the worker will be assigned with a ID and the hostel he belongs automatically</a:t>
            </a:r>
          </a:p>
          <a:p>
            <a:pPr>
              <a:buFont typeface="Wingdings" panose="05000000000000000000" pitchFamily="2" charset="2"/>
              <a:buChar char="ü"/>
            </a:pPr>
            <a:r>
              <a:rPr lang="en-IN" sz="2400" dirty="0" smtClean="0">
                <a:latin typeface="Calibri" panose="020F0502020204030204" pitchFamily="34" charset="0"/>
                <a:ea typeface="Calibri" panose="020F0502020204030204" pitchFamily="34" charset="0"/>
                <a:cs typeface="Times New Roman" panose="02020603050405020304" pitchFamily="18" charset="0"/>
              </a:rPr>
              <a:t>So when admin allots a housekeeper for a request he can get the available workers on that particular floor.</a:t>
            </a:r>
          </a:p>
          <a:p>
            <a:pPr>
              <a:buFont typeface="Wingdings" panose="05000000000000000000" pitchFamily="2" charset="2"/>
              <a:buChar char="ü"/>
            </a:pPr>
            <a:r>
              <a:rPr lang="en-IN" sz="2400" dirty="0" smtClean="0">
                <a:effectLst/>
                <a:latin typeface="Calibri" panose="020F0502020204030204" pitchFamily="34" charset="0"/>
                <a:ea typeface="Calibri" panose="020F0502020204030204" pitchFamily="34" charset="0"/>
                <a:cs typeface="Times New Roman" panose="02020603050405020304" pitchFamily="18" charset="0"/>
              </a:rPr>
              <a:t>After all the process is over admin/student can logout which will take him to admin/student login page.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5594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p:nvPr/>
        </p:nvSpPr>
        <p:spPr>
          <a:xfrm>
            <a:off x="1388799" y="244250"/>
            <a:ext cx="9108871" cy="1427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u="sng" dirty="0" smtClean="0">
                <a:latin typeface="Corbel"/>
                <a:ea typeface="Corbel"/>
                <a:cs typeface="Corbel"/>
                <a:sym typeface="Corbel"/>
              </a:rPr>
              <a:t> </a:t>
            </a:r>
            <a:r>
              <a:rPr lang="en-US" sz="3200" b="1" u="sng" dirty="0">
                <a:latin typeface="Corbel"/>
                <a:ea typeface="Corbel"/>
                <a:cs typeface="Corbel"/>
                <a:sym typeface="Corbel"/>
              </a:rPr>
              <a:t>Register </a:t>
            </a:r>
            <a:r>
              <a:rPr lang="en-US" sz="3200" b="1" u="sng" dirty="0" smtClean="0">
                <a:latin typeface="Corbel"/>
                <a:ea typeface="Corbel"/>
                <a:cs typeface="Corbel"/>
                <a:sym typeface="Corbel"/>
              </a:rPr>
              <a:t>Student ,change password </a:t>
            </a:r>
            <a:r>
              <a:rPr lang="en-US" sz="3200" b="1" u="sng" dirty="0">
                <a:latin typeface="Corbel"/>
                <a:ea typeface="Corbel"/>
                <a:cs typeface="Corbel"/>
                <a:sym typeface="Corbel"/>
              </a:rPr>
              <a:t>(Front end)</a:t>
            </a:r>
            <a:endParaRPr sz="3200" b="1" u="sng" dirty="0">
              <a:latin typeface="Corbel"/>
              <a:ea typeface="Corbel"/>
              <a:cs typeface="Corbel"/>
              <a:sym typeface="Corbel"/>
            </a:endParaRPr>
          </a:p>
        </p:txBody>
      </p:sp>
      <p:sp>
        <p:nvSpPr>
          <p:cNvPr id="2" name="TextBox 1">
            <a:extLst>
              <a:ext uri="{FF2B5EF4-FFF2-40B4-BE49-F238E27FC236}">
                <a16:creationId xmlns:a16="http://schemas.microsoft.com/office/drawing/2014/main" id="{B1D76716-EE2D-32B9-AFBA-4D3678053888}"/>
              </a:ext>
            </a:extLst>
          </p:cNvPr>
          <p:cNvSpPr txBox="1"/>
          <p:nvPr/>
        </p:nvSpPr>
        <p:spPr>
          <a:xfrm>
            <a:off x="950259" y="1389529"/>
            <a:ext cx="10291482" cy="6001643"/>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400" dirty="0" smtClean="0">
                <a:latin typeface="Calibri" panose="020F0502020204030204" pitchFamily="34" charset="0"/>
                <a:ea typeface="Calibri" panose="020F0502020204030204" pitchFamily="34" charset="0"/>
                <a:cs typeface="Calibri" panose="020F0502020204030204" pitchFamily="34" charset="0"/>
              </a:rPr>
              <a:t>Admin can register student in this module.</a:t>
            </a:r>
          </a:p>
          <a:p>
            <a:pPr marL="285750" indent="-285750">
              <a:lnSpc>
                <a:spcPct val="150000"/>
              </a:lnSpc>
              <a:buFont typeface="Wingdings" panose="05000000000000000000" pitchFamily="2" charset="2"/>
              <a:buChar char="ü"/>
            </a:pPr>
            <a:r>
              <a:rPr lang="en-US" sz="2400" dirty="0" smtClean="0">
                <a:latin typeface="Calibri" panose="020F0502020204030204" pitchFamily="34" charset="0"/>
                <a:ea typeface="Calibri" panose="020F0502020204030204" pitchFamily="34" charset="0"/>
                <a:cs typeface="Calibri" panose="020F0502020204030204" pitchFamily="34" charset="0"/>
              </a:rPr>
              <a:t>Admin can give roll number for student ,room no and floor to register the student .</a:t>
            </a:r>
          </a:p>
          <a:p>
            <a:pPr marL="285750" indent="-285750">
              <a:lnSpc>
                <a:spcPct val="150000"/>
              </a:lnSpc>
              <a:buFont typeface="Wingdings" panose="05000000000000000000" pitchFamily="2" charset="2"/>
              <a:buChar char="ü"/>
            </a:pPr>
            <a:r>
              <a:rPr lang="en-US" sz="2400" dirty="0" smtClean="0">
                <a:latin typeface="Calibri" panose="020F0502020204030204" pitchFamily="34" charset="0"/>
                <a:ea typeface="Calibri" panose="020F0502020204030204" pitchFamily="34" charset="0"/>
                <a:cs typeface="Calibri" panose="020F0502020204030204" pitchFamily="34" charset="0"/>
              </a:rPr>
              <a:t>After clicking submit the values will be stored in the database along with the hostel name and password.</a:t>
            </a:r>
          </a:p>
          <a:p>
            <a:pPr marL="285750" indent="-285750">
              <a:lnSpc>
                <a:spcPct val="150000"/>
              </a:lnSpc>
              <a:buFont typeface="Wingdings" panose="05000000000000000000" pitchFamily="2" charset="2"/>
              <a:buChar char="ü"/>
            </a:pPr>
            <a:r>
              <a:rPr lang="en-US" sz="2400" dirty="0" smtClean="0">
                <a:latin typeface="Calibri" panose="020F0502020204030204" pitchFamily="34" charset="0"/>
                <a:ea typeface="Calibri" panose="020F0502020204030204" pitchFamily="34" charset="0"/>
                <a:cs typeface="Calibri" panose="020F0502020204030204" pitchFamily="34" charset="0"/>
              </a:rPr>
              <a:t>At initial the password will be same as roll number which student can change .</a:t>
            </a:r>
          </a:p>
          <a:p>
            <a:pPr marL="285750" indent="-285750">
              <a:lnSpc>
                <a:spcPct val="150000"/>
              </a:lnSpc>
              <a:buFont typeface="Wingdings" panose="05000000000000000000" pitchFamily="2" charset="2"/>
              <a:buChar char="ü"/>
            </a:pPr>
            <a:r>
              <a:rPr lang="en-US" sz="2400" dirty="0" smtClean="0">
                <a:latin typeface="Calibri" panose="020F0502020204030204" pitchFamily="34" charset="0"/>
                <a:ea typeface="Calibri" panose="020F0502020204030204" pitchFamily="34" charset="0"/>
                <a:cs typeface="Calibri" panose="020F0502020204030204" pitchFamily="34" charset="0"/>
              </a:rPr>
              <a:t>In the student side the student can change his password</a:t>
            </a:r>
          </a:p>
          <a:p>
            <a:pPr marL="285750" indent="-285750">
              <a:lnSpc>
                <a:spcPct val="150000"/>
              </a:lnSpc>
              <a:buFont typeface="Wingdings" panose="05000000000000000000" pitchFamily="2" charset="2"/>
              <a:buChar char="ü"/>
            </a:pPr>
            <a:r>
              <a:rPr lang="en-US" sz="2400" dirty="0" smtClean="0">
                <a:latin typeface="Calibri" panose="020F0502020204030204" pitchFamily="34" charset="0"/>
                <a:ea typeface="Calibri" panose="020F0502020204030204" pitchFamily="34" charset="0"/>
                <a:cs typeface="Calibri" panose="020F0502020204030204" pitchFamily="34" charset="0"/>
              </a:rPr>
              <a:t>When he clicks on change password button a popup appears and there will be fields to write current password ,new password and confirm password, and on change it will change the students password in the backend</a:t>
            </a: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IN"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457200">
              <a:lnSpc>
                <a:spcPct val="100000"/>
              </a:lnSpc>
              <a:spcBef>
                <a:spcPts val="0"/>
              </a:spcBef>
            </a:pPr>
            <a:r>
              <a:rPr lang="en-IN" sz="3600" u="sng" cap="none" dirty="0">
                <a:solidFill>
                  <a:prstClr val="black"/>
                </a:solidFill>
                <a:latin typeface="Times New Roman" panose="02020603050405020304" pitchFamily="18" charset="0"/>
                <a:ea typeface="+mn-ea"/>
                <a:cs typeface="Times New Roman" panose="02020603050405020304" pitchFamily="18" charset="0"/>
              </a:rPr>
              <a:t> </a:t>
            </a:r>
            <a:r>
              <a:rPr lang="en-IN" sz="3600" u="sng" cap="none" dirty="0" smtClean="0">
                <a:solidFill>
                  <a:prstClr val="black"/>
                </a:solidFill>
                <a:latin typeface="Times New Roman" panose="02020603050405020304" pitchFamily="18" charset="0"/>
                <a:ea typeface="+mn-ea"/>
                <a:cs typeface="Times New Roman" panose="02020603050405020304" pitchFamily="18" charset="0"/>
              </a:rPr>
              <a:t>Student </a:t>
            </a:r>
            <a:r>
              <a:rPr lang="en-IN" sz="3600" u="sng" cap="none" dirty="0" err="1" smtClean="0">
                <a:solidFill>
                  <a:prstClr val="black"/>
                </a:solidFill>
                <a:latin typeface="Times New Roman" panose="02020603050405020304" pitchFamily="18" charset="0"/>
                <a:ea typeface="+mn-ea"/>
                <a:cs typeface="Times New Roman" panose="02020603050405020304" pitchFamily="18" charset="0"/>
              </a:rPr>
              <a:t>Navbar</a:t>
            </a:r>
            <a:r>
              <a:rPr lang="en-IN" sz="3600" u="sng" cap="none" dirty="0" smtClean="0">
                <a:solidFill>
                  <a:prstClr val="black"/>
                </a:solidFill>
                <a:latin typeface="Times New Roman" panose="02020603050405020304" pitchFamily="18" charset="0"/>
                <a:ea typeface="+mn-ea"/>
                <a:cs typeface="Times New Roman" panose="02020603050405020304" pitchFamily="18" charset="0"/>
              </a:rPr>
              <a:t> </a:t>
            </a:r>
            <a:r>
              <a:rPr lang="en-IN" sz="3600" u="sng" cap="none" dirty="0">
                <a:solidFill>
                  <a:prstClr val="black"/>
                </a:solidFill>
                <a:latin typeface="Times New Roman" panose="02020603050405020304" pitchFamily="18" charset="0"/>
                <a:ea typeface="+mn-ea"/>
                <a:cs typeface="Times New Roman" panose="02020603050405020304" pitchFamily="18" charset="0"/>
              </a:rPr>
              <a:t>(Frontend)</a:t>
            </a:r>
            <a:r>
              <a:rPr lang="en-IN" sz="1800" cap="none" dirty="0">
                <a:solidFill>
                  <a:prstClr val="black"/>
                </a:solidFill>
                <a:latin typeface="Rockwell" panose="02060603020205020403"/>
                <a:ea typeface="+mn-ea"/>
                <a:cs typeface="+mn-cs"/>
              </a:rPr>
              <a:t/>
            </a:r>
            <a:br>
              <a:rPr lang="en-IN" sz="1800" cap="none" dirty="0">
                <a:solidFill>
                  <a:prstClr val="black"/>
                </a:solidFill>
                <a:latin typeface="Rockwell" panose="02060603020205020403"/>
                <a:ea typeface="+mn-ea"/>
                <a:cs typeface="+mn-cs"/>
              </a:rPr>
            </a:br>
            <a:endParaRPr lang="en-US" dirty="0"/>
          </a:p>
        </p:txBody>
      </p:sp>
      <p:sp>
        <p:nvSpPr>
          <p:cNvPr id="3" name="Content Placeholder 2"/>
          <p:cNvSpPr>
            <a:spLocks noGrp="1"/>
          </p:cNvSpPr>
          <p:nvPr>
            <p:ph idx="1"/>
          </p:nvPr>
        </p:nvSpPr>
        <p:spPr>
          <a:xfrm>
            <a:off x="1069848" y="1580606"/>
            <a:ext cx="10058400" cy="4591594"/>
          </a:xfrm>
        </p:spPr>
        <p:txBody>
          <a:bodyPr>
            <a:normAutofit/>
          </a:bodyPr>
          <a:lstStyle/>
          <a:p>
            <a:pPr marL="0" lvl="0" indent="0" defTabSz="457200">
              <a:lnSpc>
                <a:spcPct val="100000"/>
              </a:lnSpc>
              <a:spcBef>
                <a:spcPts val="0"/>
              </a:spcBef>
              <a:buClrTx/>
              <a:buSzTx/>
              <a:buNone/>
            </a:pPr>
            <a:r>
              <a:rPr lang="en-US" sz="2400" b="1" dirty="0">
                <a:solidFill>
                  <a:prstClr val="black"/>
                </a:solidFill>
                <a:latin typeface="Calibri" panose="020F0502020204030204" pitchFamily="34" charset="0"/>
                <a:ea typeface="Calibri" panose="020F0502020204030204" pitchFamily="34" charset="0"/>
                <a:cs typeface="Calibri" panose="020F0502020204030204" pitchFamily="34" charset="0"/>
              </a:rPr>
              <a:t>Navigation bar </a:t>
            </a:r>
            <a:r>
              <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rPr>
              <a:t>: It is  UI used to provide navigation menus in a web </a:t>
            </a:r>
            <a:r>
              <a:rPr lang="en-US" sz="2400" dirty="0" smtClean="0">
                <a:solidFill>
                  <a:prstClr val="black"/>
                </a:solidFill>
                <a:latin typeface="Calibri" panose="020F0502020204030204" pitchFamily="34" charset="0"/>
                <a:ea typeface="Calibri" panose="020F0502020204030204" pitchFamily="34" charset="0"/>
                <a:cs typeface="Calibri" panose="020F0502020204030204" pitchFamily="34" charset="0"/>
              </a:rPr>
              <a:t>application . It </a:t>
            </a:r>
            <a:r>
              <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rPr>
              <a:t>typically appears at the top of a webpage and contains links that allow Admin to navigate to different sections of the application.</a:t>
            </a:r>
          </a:p>
          <a:p>
            <a:pPr marL="0" lvl="0" indent="0" defTabSz="457200">
              <a:lnSpc>
                <a:spcPct val="100000"/>
              </a:lnSpc>
              <a:spcBef>
                <a:spcPts val="0"/>
              </a:spcBef>
              <a:buClrTx/>
              <a:buSzTx/>
              <a:buNone/>
            </a:pPr>
            <a:endPar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lvl="0" indent="0" defTabSz="457200">
              <a:lnSpc>
                <a:spcPct val="100000"/>
              </a:lnSpc>
              <a:spcBef>
                <a:spcPts val="0"/>
              </a:spcBef>
              <a:buClrTx/>
              <a:buSzTx/>
              <a:buNone/>
            </a:pPr>
            <a:r>
              <a:rPr lang="en-US" sz="2400" b="1" dirty="0">
                <a:solidFill>
                  <a:prstClr val="black"/>
                </a:solidFill>
                <a:latin typeface="Calibri" panose="020F0502020204030204" pitchFamily="34" charset="0"/>
                <a:ea typeface="Calibri" panose="020F0502020204030204" pitchFamily="34" charset="0"/>
                <a:cs typeface="Calibri" panose="020F0502020204030204" pitchFamily="34" charset="0"/>
              </a:rPr>
              <a:t>Dashboard</a:t>
            </a:r>
            <a:r>
              <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rPr>
              <a:t>: Navigates to the </a:t>
            </a:r>
            <a:r>
              <a:rPr lang="en-US" sz="2400" dirty="0" smtClean="0">
                <a:solidFill>
                  <a:prstClr val="black"/>
                </a:solidFill>
                <a:latin typeface="Calibri" panose="020F0502020204030204" pitchFamily="34" charset="0"/>
                <a:ea typeface="Calibri" panose="020F0502020204030204" pitchFamily="34" charset="0"/>
                <a:cs typeface="Calibri" panose="020F0502020204030204" pitchFamily="34" charset="0"/>
              </a:rPr>
              <a:t>student </a:t>
            </a:r>
            <a:r>
              <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rPr>
              <a:t>dashboard home page.</a:t>
            </a:r>
          </a:p>
          <a:p>
            <a:pPr marL="0" lvl="0" indent="0" defTabSz="457200">
              <a:lnSpc>
                <a:spcPct val="100000"/>
              </a:lnSpc>
              <a:spcBef>
                <a:spcPts val="0"/>
              </a:spcBef>
              <a:buClrTx/>
              <a:buSzTx/>
              <a:buNone/>
            </a:pPr>
            <a:endPar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lvl="0" indent="0" defTabSz="457200">
              <a:lnSpc>
                <a:spcPct val="100000"/>
              </a:lnSpc>
              <a:spcBef>
                <a:spcPts val="0"/>
              </a:spcBef>
              <a:buClrTx/>
              <a:buSzTx/>
              <a:buNone/>
            </a:pPr>
            <a:r>
              <a:rPr lang="en-US" sz="2400" b="1" dirty="0" smtClean="0">
                <a:solidFill>
                  <a:prstClr val="black"/>
                </a:solidFill>
                <a:latin typeface="Calibri" panose="020F0502020204030204" pitchFamily="34" charset="0"/>
                <a:ea typeface="Calibri" panose="020F0502020204030204" pitchFamily="34" charset="0"/>
                <a:cs typeface="Calibri" panose="020F0502020204030204" pitchFamily="34" charset="0"/>
              </a:rPr>
              <a:t>Request</a:t>
            </a:r>
            <a:r>
              <a:rPr lang="en-US" sz="2400" dirty="0" smtClean="0">
                <a:solidFill>
                  <a:prstClr val="black"/>
                </a:solidFill>
                <a:latin typeface="Calibri" panose="020F0502020204030204" pitchFamily="34" charset="0"/>
                <a:ea typeface="Calibri" panose="020F0502020204030204" pitchFamily="34" charset="0"/>
                <a:cs typeface="Calibri" panose="020F0502020204030204" pitchFamily="34" charset="0"/>
              </a:rPr>
              <a:t>: Navigates to the students clean request page</a:t>
            </a:r>
            <a:endPar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lvl="0" indent="0" defTabSz="457200">
              <a:lnSpc>
                <a:spcPct val="100000"/>
              </a:lnSpc>
              <a:spcBef>
                <a:spcPts val="0"/>
              </a:spcBef>
              <a:buClrTx/>
              <a:buSzTx/>
              <a:buNone/>
            </a:pPr>
            <a:r>
              <a:rPr lang="en-US" sz="2400" b="1" dirty="0">
                <a:solidFill>
                  <a:prstClr val="black"/>
                </a:solidFill>
                <a:latin typeface="Calibri" panose="020F0502020204030204" pitchFamily="34" charset="0"/>
                <a:ea typeface="Calibri" panose="020F0502020204030204" pitchFamily="34" charset="0"/>
                <a:cs typeface="Calibri" panose="020F0502020204030204" pitchFamily="34" charset="0"/>
              </a:rPr>
              <a:t>Feedback</a:t>
            </a:r>
            <a:r>
              <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rPr>
              <a:t>: Navigates to the feedback section where </a:t>
            </a:r>
            <a:r>
              <a:rPr lang="en-US" sz="2400" dirty="0" smtClean="0">
                <a:solidFill>
                  <a:prstClr val="black"/>
                </a:solidFill>
                <a:latin typeface="Calibri" panose="020F0502020204030204" pitchFamily="34" charset="0"/>
                <a:ea typeface="Calibri" panose="020F0502020204030204" pitchFamily="34" charset="0"/>
                <a:cs typeface="Calibri" panose="020F0502020204030204" pitchFamily="34" charset="0"/>
              </a:rPr>
              <a:t>student can give feedback.</a:t>
            </a:r>
            <a:endPar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lvl="0" indent="0" defTabSz="457200">
              <a:lnSpc>
                <a:spcPct val="100000"/>
              </a:lnSpc>
              <a:spcBef>
                <a:spcPts val="0"/>
              </a:spcBef>
              <a:buClrTx/>
              <a:buSzTx/>
              <a:buNone/>
            </a:pPr>
            <a:endPar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lvl="0" indent="0" defTabSz="457200">
              <a:lnSpc>
                <a:spcPct val="100000"/>
              </a:lnSpc>
              <a:spcBef>
                <a:spcPts val="0"/>
              </a:spcBef>
              <a:buClrTx/>
              <a:buSzTx/>
              <a:buNone/>
            </a:pPr>
            <a:r>
              <a:rPr lang="en-US" sz="2400" b="1" dirty="0" smtClean="0">
                <a:solidFill>
                  <a:prstClr val="black"/>
                </a:solidFill>
                <a:latin typeface="Calibri" panose="020F0502020204030204" pitchFamily="34" charset="0"/>
                <a:ea typeface="Calibri" panose="020F0502020204030204" pitchFamily="34" charset="0"/>
                <a:cs typeface="Calibri" panose="020F0502020204030204" pitchFamily="34" charset="0"/>
              </a:rPr>
              <a:t>Profile</a:t>
            </a:r>
            <a:r>
              <a:rPr lang="en-US" sz="2400" dirty="0" smtClean="0">
                <a:solidFill>
                  <a:prstClr val="black"/>
                </a:solidFill>
                <a:latin typeface="Calibri" panose="020F0502020204030204" pitchFamily="34" charset="0"/>
                <a:ea typeface="Calibri" panose="020F0502020204030204" pitchFamily="34" charset="0"/>
                <a:cs typeface="Calibri" panose="020F0502020204030204" pitchFamily="34" charset="0"/>
              </a:rPr>
              <a:t>: Navigates to students profile</a:t>
            </a:r>
            <a:endPar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lvl="0" indent="0" defTabSz="457200">
              <a:lnSpc>
                <a:spcPct val="100000"/>
              </a:lnSpc>
              <a:spcBef>
                <a:spcPts val="0"/>
              </a:spcBef>
              <a:buClrTx/>
              <a:buSzTx/>
              <a:buNone/>
            </a:pPr>
            <a:r>
              <a:rPr lang="en-US" sz="2400" b="1" dirty="0">
                <a:solidFill>
                  <a:prstClr val="black"/>
                </a:solidFill>
                <a:latin typeface="Calibri" panose="020F0502020204030204" pitchFamily="34" charset="0"/>
                <a:ea typeface="Calibri" panose="020F0502020204030204" pitchFamily="34" charset="0"/>
                <a:cs typeface="Calibri" panose="020F0502020204030204" pitchFamily="34" charset="0"/>
              </a:rPr>
              <a:t>Logout</a:t>
            </a:r>
            <a:r>
              <a:rPr lang="en-US" sz="2400" dirty="0">
                <a:solidFill>
                  <a:prstClr val="black"/>
                </a:solidFill>
                <a:latin typeface="Calibri" panose="020F0502020204030204" pitchFamily="34" charset="0"/>
                <a:ea typeface="Calibri" panose="020F0502020204030204" pitchFamily="34" charset="0"/>
                <a:cs typeface="Calibri" panose="020F0502020204030204" pitchFamily="34" charset="0"/>
              </a:rPr>
              <a:t>: Executes the logout() function when clicked, used to log out the admin user.</a:t>
            </a:r>
          </a:p>
          <a:p>
            <a:endParaRPr lang="en-US" sz="2400" dirty="0"/>
          </a:p>
        </p:txBody>
      </p:sp>
    </p:spTree>
    <p:extLst>
      <p:ext uri="{BB962C8B-B14F-4D97-AF65-F5344CB8AC3E}">
        <p14:creationId xmlns:p14="http://schemas.microsoft.com/office/powerpoint/2010/main" val="3005837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B7DEB-E247-A91F-A61D-6B7CD4E4F400}"/>
              </a:ext>
            </a:extLst>
          </p:cNvPr>
          <p:cNvSpPr>
            <a:spLocks noGrp="1"/>
          </p:cNvSpPr>
          <p:nvPr>
            <p:ph type="title"/>
          </p:nvPr>
        </p:nvSpPr>
        <p:spPr>
          <a:xfrm>
            <a:off x="1069848" y="458506"/>
            <a:ext cx="10058400" cy="1609344"/>
          </a:xfrm>
        </p:spPr>
        <p:txBody>
          <a:bodyPr/>
          <a:lstStyle/>
          <a:p>
            <a:r>
              <a:rPr lang="en-US" sz="4000" u="sng" dirty="0">
                <a:latin typeface="Times New Roman" panose="02020603050405020304" pitchFamily="18" charset="0"/>
                <a:cs typeface="Times New Roman" panose="02020603050405020304" pitchFamily="18" charset="0"/>
              </a:rPr>
              <a:t>User-Dashboard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8530C7-C4A8-F9CA-CDBD-F93DCBB415DC}"/>
              </a:ext>
            </a:extLst>
          </p:cNvPr>
          <p:cNvSpPr>
            <a:spLocks noGrp="1"/>
          </p:cNvSpPr>
          <p:nvPr>
            <p:ph idx="1"/>
          </p:nvPr>
        </p:nvSpPr>
        <p:spPr/>
        <p:txBody>
          <a:bodyPr>
            <a:normAutofit/>
          </a:bodyPr>
          <a:lstStyle/>
          <a:p>
            <a:pPr>
              <a:lnSpc>
                <a:spcPct val="150000"/>
              </a:lnSpc>
              <a:buFont typeface="Wingdings" panose="05000000000000000000" pitchFamily="2" charset="2"/>
              <a:buChar char="ü"/>
            </a:pPr>
            <a:r>
              <a:rPr lang="en-IN" dirty="0" smtClean="0">
                <a:latin typeface="Calibri" panose="020F0502020204030204" pitchFamily="34" charset="0"/>
                <a:cs typeface="Calibri" panose="020F0502020204030204" pitchFamily="34" charset="0"/>
              </a:rPr>
              <a:t>In the user dashboard students can view the list of clean requests made by the roll number .</a:t>
            </a:r>
          </a:p>
          <a:p>
            <a:pPr>
              <a:lnSpc>
                <a:spcPct val="150000"/>
              </a:lnSpc>
              <a:buFont typeface="Wingdings" panose="05000000000000000000" pitchFamily="2" charset="2"/>
              <a:buChar char="ü"/>
            </a:pPr>
            <a:r>
              <a:rPr lang="en-IN" dirty="0" smtClean="0">
                <a:latin typeface="Calibri" panose="020F0502020204030204" pitchFamily="34" charset="0"/>
                <a:cs typeface="Calibri" panose="020F0502020204030204" pitchFamily="34" charset="0"/>
              </a:rPr>
              <a:t>He can view housekeeper , date ,time and feedback status </a:t>
            </a:r>
          </a:p>
          <a:p>
            <a:pPr>
              <a:lnSpc>
                <a:spcPct val="150000"/>
              </a:lnSpc>
              <a:buFont typeface="Wingdings" panose="05000000000000000000" pitchFamily="2" charset="2"/>
              <a:buChar char="ü"/>
            </a:pPr>
            <a:r>
              <a:rPr lang="en-IN" dirty="0" smtClean="0">
                <a:latin typeface="Calibri" panose="020F0502020204030204" pitchFamily="34" charset="0"/>
                <a:cs typeface="Calibri" panose="020F0502020204030204" pitchFamily="34" charset="0"/>
              </a:rPr>
              <a:t>If the housekeeper is allotted then it will show housekeeper name under the housekeeper column, if not allotted the it will display a message not allotted. </a:t>
            </a:r>
          </a:p>
          <a:p>
            <a:pPr>
              <a:lnSpc>
                <a:spcPct val="150000"/>
              </a:lnSpc>
              <a:buFont typeface="Wingdings" panose="05000000000000000000" pitchFamily="2" charset="2"/>
              <a:buChar char="ü"/>
            </a:pPr>
            <a:r>
              <a:rPr lang="en-IN" dirty="0" smtClean="0">
                <a:latin typeface="Calibri" panose="020F0502020204030204" pitchFamily="34" charset="0"/>
                <a:cs typeface="Calibri" panose="020F0502020204030204" pitchFamily="34" charset="0"/>
              </a:rPr>
              <a:t>And after the housekeeper is allotted for a request the feedback button will appear under feedback column after giving the feedback the feedback status under the feedback column will become feedback sent</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391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6CF7-B4C4-450D-7B40-B913F3A88742}"/>
              </a:ext>
            </a:extLst>
          </p:cNvPr>
          <p:cNvSpPr>
            <a:spLocks noGrp="1"/>
          </p:cNvSpPr>
          <p:nvPr>
            <p:ph type="title"/>
          </p:nvPr>
        </p:nvSpPr>
        <p:spPr>
          <a:xfrm>
            <a:off x="1066800" y="685800"/>
            <a:ext cx="10058400" cy="1286691"/>
          </a:xfrm>
        </p:spPr>
        <p:txBody>
          <a:bodyPr/>
          <a:lstStyle/>
          <a:p>
            <a:r>
              <a:rPr lang="en-US" sz="3200" u="sng" dirty="0">
                <a:solidFill>
                  <a:schemeClr val="tx1"/>
                </a:solidFill>
                <a:latin typeface="Times New Roman" panose="02020603050405020304" pitchFamily="18" charset="0"/>
                <a:cs typeface="Times New Roman" panose="02020603050405020304" pitchFamily="18" charset="0"/>
              </a:rPr>
              <a:t>Frontend Clean request , update profile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D14D24-B024-D581-3A9C-3D88C58D97D7}"/>
              </a:ext>
            </a:extLst>
          </p:cNvPr>
          <p:cNvSpPr>
            <a:spLocks noGrp="1"/>
          </p:cNvSpPr>
          <p:nvPr>
            <p:ph idx="1"/>
          </p:nvPr>
        </p:nvSpPr>
        <p:spPr/>
        <p:txBody>
          <a:bodyPr>
            <a:noAutofit/>
          </a:bodyPr>
          <a:lstStyle/>
          <a:p>
            <a:pPr algn="just">
              <a:lnSpc>
                <a:spcPct val="150000"/>
              </a:lnSpc>
            </a:pPr>
            <a:r>
              <a:rPr lang="en-US" sz="2400" dirty="0">
                <a:solidFill>
                  <a:schemeClr val="tx1"/>
                </a:solidFill>
                <a:latin typeface="Calibri" panose="020F0502020204030204" pitchFamily="34" charset="0"/>
                <a:cs typeface="Calibri" panose="020F0502020204030204" pitchFamily="34" charset="0"/>
              </a:rPr>
              <a:t>The </a:t>
            </a:r>
            <a:r>
              <a:rPr lang="en-US" sz="2400" dirty="0" smtClean="0">
                <a:solidFill>
                  <a:schemeClr val="tx1"/>
                </a:solidFill>
                <a:latin typeface="Calibri" panose="020F0502020204030204" pitchFamily="34" charset="0"/>
                <a:cs typeface="Calibri" panose="020F0502020204030204" pitchFamily="34" charset="0"/>
              </a:rPr>
              <a:t>clean request </a:t>
            </a:r>
            <a:r>
              <a:rPr lang="en-US" sz="2400" dirty="0">
                <a:solidFill>
                  <a:schemeClr val="tx1"/>
                </a:solidFill>
                <a:latin typeface="Calibri" panose="020F0502020204030204" pitchFamily="34" charset="0"/>
                <a:cs typeface="Calibri" panose="020F0502020204030204" pitchFamily="34" charset="0"/>
              </a:rPr>
              <a:t>module is for student side.</a:t>
            </a:r>
          </a:p>
          <a:p>
            <a:pPr algn="just">
              <a:lnSpc>
                <a:spcPct val="150000"/>
              </a:lnSpc>
            </a:pPr>
            <a:r>
              <a:rPr lang="en-US" sz="2400" dirty="0">
                <a:solidFill>
                  <a:schemeClr val="tx1"/>
                </a:solidFill>
                <a:latin typeface="Calibri" panose="020F0502020204030204" pitchFamily="34" charset="0"/>
                <a:cs typeface="Calibri" panose="020F0502020204030204" pitchFamily="34" charset="0"/>
              </a:rPr>
              <a:t>The user the can place the clean request based on which time and date he needs the cleaning to be done and he can submit the request to admin of the hostel based on which admin will allot the housekeeper.</a:t>
            </a:r>
          </a:p>
          <a:p>
            <a:pPr algn="just">
              <a:lnSpc>
                <a:spcPct val="150000"/>
              </a:lnSpc>
            </a:pPr>
            <a:r>
              <a:rPr lang="en-US" sz="2400" dirty="0">
                <a:solidFill>
                  <a:schemeClr val="tx1"/>
                </a:solidFill>
                <a:latin typeface="Calibri" panose="020F0502020204030204" pitchFamily="34" charset="0"/>
                <a:cs typeface="Calibri" panose="020F0502020204030204" pitchFamily="34" charset="0"/>
              </a:rPr>
              <a:t> Update profile is a functionality inside the student profile where there is change  password of student also. So update profile is used to update students </a:t>
            </a:r>
            <a:r>
              <a:rPr lang="en-US" sz="2400" dirty="0" smtClean="0">
                <a:solidFill>
                  <a:schemeClr val="tx1"/>
                </a:solidFill>
                <a:latin typeface="Calibri" panose="020F0502020204030204" pitchFamily="34" charset="0"/>
                <a:cs typeface="Calibri" panose="020F0502020204030204" pitchFamily="34" charset="0"/>
              </a:rPr>
              <a:t>hostel , room </a:t>
            </a:r>
            <a:r>
              <a:rPr lang="en-US" sz="2400" dirty="0">
                <a:solidFill>
                  <a:schemeClr val="tx1"/>
                </a:solidFill>
                <a:latin typeface="Calibri" panose="020F0502020204030204" pitchFamily="34" charset="0"/>
                <a:cs typeface="Calibri" panose="020F0502020204030204" pitchFamily="34" charset="0"/>
              </a:rPr>
              <a:t>no and floor no based on the </a:t>
            </a:r>
            <a:r>
              <a:rPr lang="en-US" sz="2400" dirty="0" smtClean="0">
                <a:solidFill>
                  <a:schemeClr val="tx1"/>
                </a:solidFill>
                <a:latin typeface="Calibri" panose="020F0502020204030204" pitchFamily="34" charset="0"/>
                <a:cs typeface="Calibri" panose="020F0502020204030204" pitchFamily="34" charset="0"/>
              </a:rPr>
              <a:t>roll number </a:t>
            </a:r>
            <a:r>
              <a:rPr lang="en-US" sz="2400" dirty="0">
                <a:solidFill>
                  <a:schemeClr val="tx1"/>
                </a:solidFill>
                <a:latin typeface="Calibri" panose="020F0502020204030204" pitchFamily="34" charset="0"/>
                <a:cs typeface="Calibri" panose="020F0502020204030204" pitchFamily="34" charset="0"/>
              </a:rPr>
              <a:t>of the student.</a:t>
            </a:r>
            <a:endParaRPr lang="en-IN"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682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16E7D-8982-E6C6-A61D-60BED1290FCC}"/>
              </a:ext>
            </a:extLst>
          </p:cNvPr>
          <p:cNvSpPr/>
          <p:nvPr/>
        </p:nvSpPr>
        <p:spPr>
          <a:xfrm>
            <a:off x="636381" y="2581711"/>
            <a:ext cx="5224059" cy="461665"/>
          </a:xfrm>
          <a:prstGeom prst="rect">
            <a:avLst/>
          </a:prstGeom>
          <a:noFill/>
        </p:spPr>
        <p:txBody>
          <a:bodyPr wrap="none" lIns="91440" tIns="45720" rIns="91440" bIns="45720">
            <a:spAutoFit/>
          </a:bodyPr>
          <a:lstStyle/>
          <a:p>
            <a:pPr algn="ctr"/>
            <a:r>
              <a:rPr lang="en-IN" sz="2400" i="0" dirty="0">
                <a:ln w="0"/>
                <a:effectLst>
                  <a:outerShdw blurRad="38100" dist="19050" dir="2700000" algn="tl" rotWithShape="0">
                    <a:schemeClr val="dk1">
                      <a:alpha val="40000"/>
                    </a:schemeClr>
                  </a:outerShdw>
                </a:effectLst>
                <a:latin typeface="Calibri" panose="020F0502020204030204" pitchFamily="34" charset="0"/>
              </a:rPr>
              <a:t>1.Bethamsetty Vamsi </a:t>
            </a:r>
            <a:r>
              <a:rPr lang="en-IN" sz="2400" i="0" dirty="0" err="1">
                <a:ln w="0"/>
                <a:effectLst>
                  <a:outerShdw blurRad="38100" dist="19050" dir="2700000" algn="tl" rotWithShape="0">
                    <a:schemeClr val="dk1">
                      <a:alpha val="40000"/>
                    </a:schemeClr>
                  </a:outerShdw>
                </a:effectLst>
                <a:latin typeface="Calibri" panose="020F0502020204030204" pitchFamily="34" charset="0"/>
              </a:rPr>
              <a:t>krishna</a:t>
            </a:r>
            <a:r>
              <a:rPr lang="en-IN" sz="2400" i="0" dirty="0">
                <a:ln w="0"/>
                <a:effectLst>
                  <a:outerShdw blurRad="38100" dist="19050" dir="2700000" algn="tl" rotWithShape="0">
                    <a:schemeClr val="dk1">
                      <a:alpha val="40000"/>
                    </a:schemeClr>
                  </a:outerShdw>
                </a:effectLst>
                <a:latin typeface="Calibri" panose="020F0502020204030204" pitchFamily="34" charset="0"/>
              </a:rPr>
              <a:t> </a:t>
            </a:r>
            <a:r>
              <a:rPr lang="en-IN" sz="2400" i="0" dirty="0" err="1">
                <a:ln w="0"/>
                <a:effectLst>
                  <a:outerShdw blurRad="38100" dist="19050" dir="2700000" algn="tl" rotWithShape="0">
                    <a:schemeClr val="dk1">
                      <a:alpha val="40000"/>
                    </a:schemeClr>
                  </a:outerShdw>
                </a:effectLst>
                <a:latin typeface="Calibri" panose="020F0502020204030204" pitchFamily="34" charset="0"/>
              </a:rPr>
              <a:t>Saisrinivas</a:t>
            </a:r>
            <a:endParaRPr lang="en-US" sz="240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9DA61C49-8CE7-AB52-960B-AC81A064F017}"/>
              </a:ext>
            </a:extLst>
          </p:cNvPr>
          <p:cNvSpPr/>
          <p:nvPr/>
        </p:nvSpPr>
        <p:spPr>
          <a:xfrm>
            <a:off x="717147" y="2996806"/>
            <a:ext cx="2415278" cy="461665"/>
          </a:xfrm>
          <a:prstGeom prst="rect">
            <a:avLst/>
          </a:prstGeom>
          <a:noFill/>
        </p:spPr>
        <p:txBody>
          <a:bodyPr wrap="none" lIns="91440" tIns="45720" rIns="91440" bIns="45720">
            <a:spAutoFit/>
          </a:bodyPr>
          <a:lstStyle/>
          <a:p>
            <a:pPr algn="ctr"/>
            <a:r>
              <a:rPr lang="en-IN" sz="2400" i="0" dirty="0">
                <a:ln w="0"/>
                <a:effectLst>
                  <a:outerShdw blurRad="38100" dist="19050" dir="2700000" algn="tl" rotWithShape="0">
                    <a:schemeClr val="dk1">
                      <a:alpha val="40000"/>
                    </a:schemeClr>
                  </a:outerShdw>
                </a:effectLst>
                <a:latin typeface="Calibri" panose="020F0502020204030204" pitchFamily="34" charset="0"/>
              </a:rPr>
              <a:t>2.Boda Keerthana</a:t>
            </a:r>
            <a:endParaRPr lang="en-US" sz="2400" dirty="0">
              <a:ln w="0"/>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2DA82AAE-3E85-E767-3458-BEB84528608F}"/>
              </a:ext>
            </a:extLst>
          </p:cNvPr>
          <p:cNvSpPr/>
          <p:nvPr/>
        </p:nvSpPr>
        <p:spPr>
          <a:xfrm>
            <a:off x="705309" y="4193586"/>
            <a:ext cx="2499530" cy="461665"/>
          </a:xfrm>
          <a:prstGeom prst="rect">
            <a:avLst/>
          </a:prstGeom>
          <a:noFill/>
        </p:spPr>
        <p:txBody>
          <a:bodyPr wrap="none" lIns="91440" tIns="45720" rIns="91440" bIns="45720">
            <a:spAutoFit/>
          </a:bodyPr>
          <a:lstStyle/>
          <a:p>
            <a:pPr algn="ctr"/>
            <a:r>
              <a:rPr lang="en-IN" sz="2400" b="0" i="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5.Dachepally Kiran</a:t>
            </a:r>
            <a:endParaRPr lang="en-IN" sz="2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9B538639-ABFB-FA19-7584-7B564B2E50C8}"/>
              </a:ext>
            </a:extLst>
          </p:cNvPr>
          <p:cNvSpPr/>
          <p:nvPr/>
        </p:nvSpPr>
        <p:spPr>
          <a:xfrm>
            <a:off x="706823" y="3761536"/>
            <a:ext cx="4364786" cy="461665"/>
          </a:xfrm>
          <a:prstGeom prst="rect">
            <a:avLst/>
          </a:prstGeom>
          <a:noFill/>
        </p:spPr>
        <p:txBody>
          <a:bodyPr wrap="none" lIns="91440" tIns="45720" rIns="91440" bIns="45720">
            <a:spAutoFit/>
          </a:bodyPr>
          <a:lstStyle/>
          <a:p>
            <a:pPr algn="ctr"/>
            <a:r>
              <a:rPr lang="en-IN" sz="2400" i="0" dirty="0">
                <a:ln w="0"/>
                <a:effectLst>
                  <a:outerShdw blurRad="38100" dist="19050" dir="2700000" algn="tl" rotWithShape="0">
                    <a:schemeClr val="dk1">
                      <a:alpha val="40000"/>
                    </a:schemeClr>
                  </a:outerShdw>
                </a:effectLst>
                <a:latin typeface="Calibri" panose="020F0502020204030204" pitchFamily="34" charset="0"/>
              </a:rPr>
              <a:t>4.Dhaneshwaran Chandra Mohan</a:t>
            </a:r>
            <a:endParaRPr lang="en-US" sz="2400" dirty="0">
              <a:ln w="0"/>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6DEE4B67-AD44-DDE7-8B2B-5B57990005A8}"/>
              </a:ext>
            </a:extLst>
          </p:cNvPr>
          <p:cNvSpPr/>
          <p:nvPr/>
        </p:nvSpPr>
        <p:spPr>
          <a:xfrm>
            <a:off x="705309" y="4598662"/>
            <a:ext cx="2172069" cy="461665"/>
          </a:xfrm>
          <a:prstGeom prst="rect">
            <a:avLst/>
          </a:prstGeom>
          <a:noFill/>
        </p:spPr>
        <p:txBody>
          <a:bodyPr wrap="none" lIns="91440" tIns="45720" rIns="91440" bIns="45720">
            <a:spAutoFit/>
          </a:bodyPr>
          <a:lstStyle/>
          <a:p>
            <a:pPr algn="ctr"/>
            <a:r>
              <a:rPr lang="en-IN" sz="2400" i="0" dirty="0">
                <a:ln w="0"/>
                <a:effectLst>
                  <a:outerShdw blurRad="38100" dist="19050" dir="2700000" algn="tl" rotWithShape="0">
                    <a:schemeClr val="dk1">
                      <a:alpha val="40000"/>
                    </a:schemeClr>
                  </a:outerShdw>
                </a:effectLst>
                <a:latin typeface="Calibri" panose="020F0502020204030204" pitchFamily="34" charset="0"/>
              </a:rPr>
              <a:t>6.Hariprakash G</a:t>
            </a:r>
            <a:endParaRPr lang="en-US" sz="2400" dirty="0">
              <a:ln w="0"/>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93DF714D-12AC-A118-FCC4-CC7336023E43}"/>
              </a:ext>
            </a:extLst>
          </p:cNvPr>
          <p:cNvSpPr/>
          <p:nvPr/>
        </p:nvSpPr>
        <p:spPr>
          <a:xfrm>
            <a:off x="723165" y="5003738"/>
            <a:ext cx="1545296" cy="461665"/>
          </a:xfrm>
          <a:prstGeom prst="rect">
            <a:avLst/>
          </a:prstGeom>
          <a:noFill/>
        </p:spPr>
        <p:txBody>
          <a:bodyPr wrap="none" lIns="91440" tIns="45720" rIns="91440" bIns="45720">
            <a:spAutoFit/>
          </a:bodyPr>
          <a:lstStyle/>
          <a:p>
            <a:pPr algn="ctr"/>
            <a:r>
              <a:rPr lang="en-IN" sz="2400" i="0" dirty="0">
                <a:ln w="0"/>
                <a:effectLst>
                  <a:outerShdw blurRad="38100" dist="19050" dir="2700000" algn="tl" rotWithShape="0">
                    <a:schemeClr val="dk1">
                      <a:alpha val="40000"/>
                    </a:schemeClr>
                  </a:outerShdw>
                </a:effectLst>
                <a:latin typeface="Calibri" panose="020F0502020204030204" pitchFamily="34" charset="0"/>
              </a:rPr>
              <a:t>7.Karthik V</a:t>
            </a:r>
            <a:endParaRPr lang="en-US" sz="2400" dirty="0">
              <a:ln w="0"/>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618C5C8C-ED83-02E0-7083-3CD29D65E3CC}"/>
              </a:ext>
            </a:extLst>
          </p:cNvPr>
          <p:cNvSpPr/>
          <p:nvPr/>
        </p:nvSpPr>
        <p:spPr>
          <a:xfrm>
            <a:off x="717147" y="3386075"/>
            <a:ext cx="2403928" cy="461665"/>
          </a:xfrm>
          <a:prstGeom prst="rect">
            <a:avLst/>
          </a:prstGeom>
          <a:noFill/>
        </p:spPr>
        <p:txBody>
          <a:bodyPr wrap="none" lIns="91440" tIns="45720" rIns="91440" bIns="45720">
            <a:spAutoFit/>
          </a:bodyPr>
          <a:lstStyle/>
          <a:p>
            <a:pPr algn="ctr"/>
            <a:r>
              <a:rPr lang="en-IN" sz="2400" i="0" dirty="0">
                <a:ln w="0"/>
                <a:effectLst>
                  <a:outerShdw blurRad="38100" dist="19050" dir="2700000" algn="tl" rotWithShape="0">
                    <a:schemeClr val="dk1">
                      <a:alpha val="40000"/>
                    </a:schemeClr>
                  </a:outerShdw>
                </a:effectLst>
                <a:latin typeface="Calibri" panose="020F0502020204030204" pitchFamily="34" charset="0"/>
              </a:rPr>
              <a:t>3.Chandan Kumar</a:t>
            </a:r>
            <a:endParaRPr lang="en-US" sz="2400" dirty="0">
              <a:ln w="0"/>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966FF597-EE70-6E58-745B-9A48BF7CBB1D}"/>
              </a:ext>
            </a:extLst>
          </p:cNvPr>
          <p:cNvSpPr txBox="1"/>
          <p:nvPr/>
        </p:nvSpPr>
        <p:spPr>
          <a:xfrm>
            <a:off x="744042" y="1219635"/>
            <a:ext cx="7494523" cy="476349"/>
          </a:xfrm>
          <a:prstGeom prst="rect">
            <a:avLst/>
          </a:prstGeom>
          <a:noFill/>
        </p:spPr>
        <p:txBody>
          <a:bodyPr wrap="square" rtlCol="0">
            <a:spAutoFit/>
          </a:bodyPr>
          <a:lstStyle/>
          <a:p>
            <a:pPr>
              <a:lnSpc>
                <a:spcPct val="110000"/>
              </a:lnSpc>
            </a:pPr>
            <a:r>
              <a:rPr lang="en-US" sz="2400" b="1" u="sng" dirty="0">
                <a:latin typeface="Times New Roman" panose="02020603050405020304" pitchFamily="18" charset="0"/>
                <a:cs typeface="Times New Roman" panose="02020603050405020304" pitchFamily="18" charset="0"/>
              </a:rPr>
              <a:t>Team Lead</a:t>
            </a:r>
            <a:r>
              <a:rPr lang="en-US" sz="2400" b="1" dirty="0">
                <a:latin typeface="Times New Roman" panose="02020603050405020304" pitchFamily="18" charset="0"/>
                <a:cs typeface="Times New Roman" panose="02020603050405020304" pitchFamily="18" charset="0"/>
              </a:rPr>
              <a:t>:-</a:t>
            </a:r>
            <a:r>
              <a:rPr lang="en-IN" sz="2400" i="0" dirty="0">
                <a:ln w="0"/>
                <a:effectLst>
                  <a:outerShdw blurRad="38100" dist="19050" dir="2700000" algn="tl" rotWithShape="0">
                    <a:schemeClr val="dk1">
                      <a:alpha val="40000"/>
                    </a:schemeClr>
                  </a:outerShdw>
                </a:effectLst>
                <a:latin typeface="Calibri" panose="020F0502020204030204" pitchFamily="34" charset="0"/>
              </a:rPr>
              <a:t>  </a:t>
            </a:r>
            <a:r>
              <a:rPr lang="en-IN" sz="2400" i="0" dirty="0" err="1">
                <a:ln w="0"/>
                <a:effectLst>
                  <a:outerShdw blurRad="38100" dist="19050" dir="2700000" algn="tl" rotWithShape="0">
                    <a:schemeClr val="dk1">
                      <a:alpha val="40000"/>
                    </a:schemeClr>
                  </a:outerShdw>
                </a:effectLst>
                <a:latin typeface="Calibri" panose="020F0502020204030204" pitchFamily="34" charset="0"/>
              </a:rPr>
              <a:t>Hariprakash</a:t>
            </a:r>
            <a:r>
              <a:rPr lang="en-IN" sz="2400" i="0" dirty="0">
                <a:ln w="0"/>
                <a:effectLst>
                  <a:outerShdw blurRad="38100" dist="19050" dir="2700000" algn="tl" rotWithShape="0">
                    <a:schemeClr val="dk1">
                      <a:alpha val="40000"/>
                    </a:schemeClr>
                  </a:outerShdw>
                </a:effectLst>
                <a:latin typeface="Calibri" panose="020F0502020204030204" pitchFamily="34" charset="0"/>
              </a:rPr>
              <a:t> </a:t>
            </a:r>
            <a:r>
              <a:rPr lang="en-IN" sz="2400" i="0" dirty="0" smtClean="0">
                <a:ln w="0"/>
                <a:effectLst>
                  <a:outerShdw blurRad="38100" dist="19050" dir="2700000" algn="tl" rotWithShape="0">
                    <a:schemeClr val="dk1">
                      <a:alpha val="40000"/>
                    </a:schemeClr>
                  </a:outerShdw>
                </a:effectLst>
                <a:latin typeface="Calibri" panose="020F0502020204030204" pitchFamily="34" charset="0"/>
              </a:rPr>
              <a:t>G</a:t>
            </a:r>
            <a:endParaRPr lang="en-IN" sz="2400" i="0" dirty="0">
              <a:ln w="0"/>
              <a:effectLst>
                <a:outerShdw blurRad="38100" dist="19050" dir="2700000" algn="tl" rotWithShape="0">
                  <a:schemeClr val="dk1">
                    <a:alpha val="40000"/>
                  </a:schemeClr>
                </a:outerShdw>
              </a:effectLst>
              <a:latin typeface="Calibri" panose="020F0502020204030204" pitchFamily="34" charset="0"/>
            </a:endParaRPr>
          </a:p>
        </p:txBody>
      </p:sp>
      <p:sp>
        <p:nvSpPr>
          <p:cNvPr id="18" name="TextBox 17">
            <a:extLst>
              <a:ext uri="{FF2B5EF4-FFF2-40B4-BE49-F238E27FC236}">
                <a16:creationId xmlns:a16="http://schemas.microsoft.com/office/drawing/2014/main" id="{E1E3048C-3D65-51E6-1DE1-1B70F630D5DE}"/>
              </a:ext>
            </a:extLst>
          </p:cNvPr>
          <p:cNvSpPr txBox="1"/>
          <p:nvPr/>
        </p:nvSpPr>
        <p:spPr>
          <a:xfrm>
            <a:off x="744042" y="2095067"/>
            <a:ext cx="3291645" cy="469167"/>
          </a:xfrm>
          <a:prstGeom prst="rect">
            <a:avLst/>
          </a:prstGeom>
          <a:noFill/>
        </p:spPr>
        <p:txBody>
          <a:bodyPr wrap="square" rtlCol="0">
            <a:spAutoFit/>
          </a:bodyPr>
          <a:lstStyle/>
          <a:p>
            <a:pPr>
              <a:lnSpc>
                <a:spcPct val="110000"/>
              </a:lnSpc>
            </a:pPr>
            <a:r>
              <a:rPr lang="en-US" sz="2400" b="1" u="sng" dirty="0">
                <a:latin typeface="Times New Roman" panose="02020603050405020304" pitchFamily="18" charset="0"/>
                <a:cs typeface="Times New Roman" panose="02020603050405020304" pitchFamily="18" charset="0"/>
              </a:rPr>
              <a:t>Group Members:-</a:t>
            </a:r>
          </a:p>
        </p:txBody>
      </p:sp>
      <p:pic>
        <p:nvPicPr>
          <p:cNvPr id="6" name="Picture 5">
            <a:extLst>
              <a:ext uri="{FF2B5EF4-FFF2-40B4-BE49-F238E27FC236}">
                <a16:creationId xmlns:a16="http://schemas.microsoft.com/office/drawing/2014/main" id="{9D676764-38AC-009B-6D66-E4728C0822A9}"/>
              </a:ext>
            </a:extLst>
          </p:cNvPr>
          <p:cNvPicPr>
            <a:picLocks noChangeAspect="1"/>
          </p:cNvPicPr>
          <p:nvPr/>
        </p:nvPicPr>
        <p:blipFill>
          <a:blip r:embed="rId2"/>
          <a:stretch>
            <a:fillRect/>
          </a:stretch>
        </p:blipFill>
        <p:spPr>
          <a:xfrm>
            <a:off x="7093130" y="2446788"/>
            <a:ext cx="4717869" cy="3552825"/>
          </a:xfrm>
          <a:prstGeom prst="rect">
            <a:avLst/>
          </a:prstGeom>
        </p:spPr>
      </p:pic>
    </p:spTree>
    <p:extLst>
      <p:ext uri="{BB962C8B-B14F-4D97-AF65-F5344CB8AC3E}">
        <p14:creationId xmlns:p14="http://schemas.microsoft.com/office/powerpoint/2010/main" val="345970332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155F-1A72-C1EF-8950-F854F15476AC}"/>
              </a:ext>
            </a:extLst>
          </p:cNvPr>
          <p:cNvSpPr>
            <a:spLocks noGrp="1"/>
          </p:cNvSpPr>
          <p:nvPr>
            <p:ph type="title"/>
          </p:nvPr>
        </p:nvSpPr>
        <p:spPr>
          <a:xfrm>
            <a:off x="863660" y="0"/>
            <a:ext cx="10058400" cy="1609344"/>
          </a:xfrm>
        </p:spPr>
        <p:txBody>
          <a:bodyPr>
            <a:normAutofit/>
          </a:bodyPr>
          <a:lstStyle/>
          <a:p>
            <a:r>
              <a:rPr lang="en-US" sz="4000" u="sng" dirty="0" smtClean="0">
                <a:latin typeface="Times New Roman" panose="02020603050405020304" pitchFamily="18" charset="0"/>
                <a:cs typeface="Times New Roman" panose="02020603050405020304" pitchFamily="18" charset="0"/>
              </a:rPr>
              <a:t>Feedback-Frontend</a:t>
            </a:r>
            <a:endParaRPr lang="en-IN" sz="40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07F16E-52E4-0391-823F-A64BE218C352}"/>
              </a:ext>
            </a:extLst>
          </p:cNvPr>
          <p:cNvSpPr>
            <a:spLocks noGrp="1"/>
          </p:cNvSpPr>
          <p:nvPr>
            <p:ph idx="1"/>
          </p:nvPr>
        </p:nvSpPr>
        <p:spPr>
          <a:xfrm>
            <a:off x="677333" y="1470213"/>
            <a:ext cx="10034209" cy="4598044"/>
          </a:xfrm>
        </p:spPr>
        <p:txBody>
          <a:bodyPr>
            <a:normAutofit/>
          </a:bodyPr>
          <a:lstStyle/>
          <a:p>
            <a:pPr algn="just">
              <a:lnSpc>
                <a:spcPct val="150000"/>
              </a:lnSpc>
            </a:pPr>
            <a:r>
              <a:rPr lang="en-US" sz="2400" dirty="0" smtClean="0">
                <a:solidFill>
                  <a:schemeClr val="tx1"/>
                </a:solidFill>
                <a:latin typeface="Calibri" panose="020F0502020204030204" pitchFamily="34" charset="0"/>
                <a:cs typeface="Calibri" panose="020F0502020204030204" pitchFamily="34" charset="0"/>
              </a:rPr>
              <a:t>The feedback button will get enabled only when the admin allots the housekeeper for the particular clean request  student makes.</a:t>
            </a:r>
          </a:p>
          <a:p>
            <a:pPr algn="just">
              <a:lnSpc>
                <a:spcPct val="150000"/>
              </a:lnSpc>
            </a:pPr>
            <a:r>
              <a:rPr lang="en-US" sz="2400" dirty="0" smtClean="0">
                <a:latin typeface="Calibri" panose="020F0502020204030204" pitchFamily="34" charset="0"/>
                <a:cs typeface="Calibri" panose="020F0502020204030204" pitchFamily="34" charset="0"/>
              </a:rPr>
              <a:t>When the feedback button becomes active he can give feedback for the housekeeper.</a:t>
            </a:r>
          </a:p>
          <a:p>
            <a:pPr algn="just">
              <a:lnSpc>
                <a:spcPct val="150000"/>
              </a:lnSpc>
            </a:pPr>
            <a:r>
              <a:rPr lang="en-US" sz="2400" dirty="0" smtClean="0">
                <a:solidFill>
                  <a:schemeClr val="tx1"/>
                </a:solidFill>
                <a:latin typeface="Calibri" panose="020F0502020204030204" pitchFamily="34" charset="0"/>
                <a:cs typeface="Calibri" panose="020F0502020204030204" pitchFamily="34" charset="0"/>
              </a:rPr>
              <a:t>In the admin side the clean request status will become complete only when the feedback is sent by  the student.</a:t>
            </a:r>
          </a:p>
          <a:p>
            <a:pPr algn="just">
              <a:lnSpc>
                <a:spcPct val="150000"/>
              </a:lnSpc>
            </a:pPr>
            <a:r>
              <a:rPr lang="en-US" sz="2400" dirty="0" smtClean="0">
                <a:latin typeface="Calibri" panose="020F0502020204030204" pitchFamily="34" charset="0"/>
                <a:cs typeface="Calibri" panose="020F0502020204030204" pitchFamily="34" charset="0"/>
              </a:rPr>
              <a:t>Admin can view all the feedbacks received under feedback tab.</a:t>
            </a:r>
          </a:p>
          <a:p>
            <a:pPr marL="0" indent="0" algn="just">
              <a:lnSpc>
                <a:spcPct val="150000"/>
              </a:lnSpc>
              <a:buNone/>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24364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5814" y="341203"/>
            <a:ext cx="6827510" cy="984885"/>
          </a:xfrm>
          <a:prstGeom prst="rect">
            <a:avLst/>
          </a:prstGeom>
          <a:noFill/>
        </p:spPr>
        <p:txBody>
          <a:bodyPr wrap="none" rtlCol="0">
            <a:spAutoFit/>
          </a:bodyPr>
          <a:lstStyle/>
          <a:p>
            <a:pPr lvl="0"/>
            <a:r>
              <a:rPr lang="en-IN" sz="4000" b="1" u="sng" dirty="0" smtClean="0">
                <a:latin typeface="Times New Roman" panose="02020603050405020304" pitchFamily="18" charset="0"/>
                <a:cs typeface="Times New Roman" panose="02020603050405020304" pitchFamily="18" charset="0"/>
              </a:rPr>
              <a:t>Admin Login ,Allot </a:t>
            </a:r>
            <a:r>
              <a:rPr lang="en-IN" sz="4000" b="1" u="sng" dirty="0">
                <a:latin typeface="Times New Roman" panose="02020603050405020304" pitchFamily="18" charset="0"/>
                <a:cs typeface="Times New Roman" panose="02020603050405020304" pitchFamily="18" charset="0"/>
              </a:rPr>
              <a:t>(Backend)</a:t>
            </a:r>
            <a:endParaRPr lang="en-IN" sz="2000" b="1" dirty="0"/>
          </a:p>
          <a:p>
            <a:endParaRPr lang="en-IN" dirty="0"/>
          </a:p>
        </p:txBody>
      </p:sp>
      <p:sp>
        <p:nvSpPr>
          <p:cNvPr id="3" name="TextBox 2"/>
          <p:cNvSpPr txBox="1"/>
          <p:nvPr/>
        </p:nvSpPr>
        <p:spPr>
          <a:xfrm>
            <a:off x="994611" y="1660358"/>
            <a:ext cx="184731" cy="369332"/>
          </a:xfrm>
          <a:prstGeom prst="rect">
            <a:avLst/>
          </a:prstGeom>
          <a:noFill/>
        </p:spPr>
        <p:txBody>
          <a:bodyPr wrap="none" rtlCol="0">
            <a:spAutoFit/>
          </a:bodyPr>
          <a:lstStyle/>
          <a:p>
            <a:endParaRPr lang="en-IN" dirty="0"/>
          </a:p>
        </p:txBody>
      </p:sp>
      <p:sp>
        <p:nvSpPr>
          <p:cNvPr id="4" name="TextBox 3"/>
          <p:cNvSpPr txBox="1"/>
          <p:nvPr/>
        </p:nvSpPr>
        <p:spPr>
          <a:xfrm>
            <a:off x="522710" y="1161485"/>
            <a:ext cx="10948263" cy="6340197"/>
          </a:xfrm>
          <a:prstGeom prst="rect">
            <a:avLst/>
          </a:prstGeom>
          <a:noFill/>
        </p:spPr>
        <p:txBody>
          <a:bodyPr wrap="square" rtlCol="0">
            <a:spAutoFit/>
          </a:bodyPr>
          <a:lstStyle/>
          <a:p>
            <a:pPr>
              <a:buFont typeface="Wingdings" panose="05000000000000000000" pitchFamily="2" charset="2"/>
              <a:buChar char="§"/>
            </a:pPr>
            <a:endParaRPr lang="en-US" dirty="0"/>
          </a:p>
          <a:p>
            <a:r>
              <a:rPr lang="en-US" sz="2000" b="1" dirty="0">
                <a:latin typeface="Calibri" panose="020F0502020204030204" pitchFamily="34" charset="0"/>
                <a:ea typeface="Calibri" panose="020F0502020204030204" pitchFamily="34" charset="0"/>
                <a:cs typeface="Calibri" panose="020F0502020204030204" pitchFamily="34" charset="0"/>
              </a:rPr>
              <a:t>Admin login module </a:t>
            </a:r>
            <a:r>
              <a:rPr lang="en-US" sz="2000" dirty="0">
                <a:latin typeface="Calibri" panose="020F0502020204030204" pitchFamily="34" charset="0"/>
                <a:ea typeface="Calibri" panose="020F0502020204030204" pitchFamily="34" charset="0"/>
                <a:cs typeface="Calibri" panose="020F0502020204030204" pitchFamily="34" charset="0"/>
              </a:rPr>
              <a:t>:  Managing administrative operations related to an entity called "Admin."</a:t>
            </a:r>
            <a:r>
              <a:rPr lang="en-IN" sz="20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 It handles creating, </a:t>
            </a:r>
          </a:p>
          <a:p>
            <a:r>
              <a:rPr lang="en-US" sz="2000" dirty="0">
                <a:latin typeface="Calibri" panose="020F0502020204030204" pitchFamily="34" charset="0"/>
                <a:ea typeface="Calibri" panose="020F0502020204030204" pitchFamily="34" charset="0"/>
                <a:cs typeface="Calibri" panose="020F0502020204030204" pitchFamily="34" charset="0"/>
              </a:rPr>
              <a:t>retrieving, and checking admin entities using appropriate HTTP endpoints.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Save Admin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smtClean="0">
                <a:latin typeface="Calibri" panose="020F0502020204030204" pitchFamily="34" charset="0"/>
                <a:ea typeface="Calibri" panose="020F0502020204030204" pitchFamily="34" charset="0"/>
                <a:cs typeface="Calibri" panose="020F0502020204030204" pitchFamily="34" charset="0"/>
              </a:rPr>
              <a:t>It </a:t>
            </a:r>
            <a:r>
              <a:rPr lang="en-US" sz="2000" dirty="0">
                <a:latin typeface="Calibri" panose="020F0502020204030204" pitchFamily="34" charset="0"/>
                <a:ea typeface="Calibri" panose="020F0502020204030204" pitchFamily="34" charset="0"/>
                <a:cs typeface="Calibri" panose="020F0502020204030204" pitchFamily="34" charset="0"/>
              </a:rPr>
              <a:t>is used to save admin details with admin_id , </a:t>
            </a:r>
            <a:r>
              <a:rPr lang="en-US" sz="2000" dirty="0" smtClean="0">
                <a:latin typeface="Calibri" panose="020F0502020204030204" pitchFamily="34" charset="0"/>
                <a:ea typeface="Calibri" panose="020F0502020204030204" pitchFamily="34" charset="0"/>
                <a:cs typeface="Calibri" panose="020F0502020204030204" pitchFamily="34" charset="0"/>
              </a:rPr>
              <a:t>username , Password </a:t>
            </a:r>
            <a:r>
              <a:rPr lang="en-US" sz="2000" dirty="0">
                <a:latin typeface="Calibri" panose="020F0502020204030204" pitchFamily="34" charset="0"/>
                <a:ea typeface="Calibri" panose="020F0502020204030204" pitchFamily="34" charset="0"/>
                <a:cs typeface="Calibri" panose="020F0502020204030204" pitchFamily="34" charset="0"/>
              </a:rPr>
              <a:t>and hostel details.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Get All Admins</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smtClean="0">
                <a:latin typeface="Calibri" panose="020F0502020204030204" pitchFamily="34" charset="0"/>
                <a:ea typeface="Calibri" panose="020F0502020204030204" pitchFamily="34" charset="0"/>
                <a:cs typeface="Calibri" panose="020F0502020204030204" pitchFamily="34" charset="0"/>
              </a:rPr>
              <a:t>It </a:t>
            </a:r>
            <a:r>
              <a:rPr lang="en-US" sz="2000" dirty="0">
                <a:latin typeface="Calibri" panose="020F0502020204030204" pitchFamily="34" charset="0"/>
                <a:ea typeface="Calibri" panose="020F0502020204030204" pitchFamily="34" charset="0"/>
                <a:cs typeface="Calibri" panose="020F0502020204030204" pitchFamily="34" charset="0"/>
              </a:rPr>
              <a:t>retrieves a list of all admin.</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Check Admin Login</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smtClean="0">
                <a:latin typeface="Calibri" panose="020F0502020204030204" pitchFamily="34" charset="0"/>
                <a:ea typeface="Calibri" panose="020F0502020204030204" pitchFamily="34" charset="0"/>
                <a:cs typeface="Calibri" panose="020F0502020204030204" pitchFamily="34" charset="0"/>
              </a:rPr>
              <a:t>It </a:t>
            </a:r>
            <a:r>
              <a:rPr lang="en-US" sz="2000" dirty="0">
                <a:latin typeface="Calibri" panose="020F0502020204030204" pitchFamily="34" charset="0"/>
                <a:ea typeface="Calibri" panose="020F0502020204030204" pitchFamily="34" charset="0"/>
                <a:cs typeface="Calibri" panose="020F0502020204030204" pitchFamily="34" charset="0"/>
              </a:rPr>
              <a:t>takes an Admin object in the request body, checks if the provided admin  credentials are valid or not</a:t>
            </a:r>
          </a:p>
          <a:p>
            <a:r>
              <a:rPr lang="en-US" sz="2000" b="1" dirty="0" smtClean="0">
                <a:latin typeface="Calibri" panose="020F0502020204030204" pitchFamily="34" charset="0"/>
                <a:ea typeface="Calibri" panose="020F0502020204030204" pitchFamily="34" charset="0"/>
                <a:cs typeface="Calibri" panose="020F0502020204030204" pitchFamily="34" charset="0"/>
              </a:rPr>
              <a:t>Get </a:t>
            </a:r>
            <a:r>
              <a:rPr lang="en-US" sz="2000" b="1" dirty="0">
                <a:latin typeface="Calibri" panose="020F0502020204030204" pitchFamily="34" charset="0"/>
                <a:ea typeface="Calibri" panose="020F0502020204030204" pitchFamily="34" charset="0"/>
                <a:cs typeface="Calibri" panose="020F0502020204030204" pitchFamily="34" charset="0"/>
              </a:rPr>
              <a:t>Admin by ID</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smtClean="0">
                <a:latin typeface="Calibri" panose="020F0502020204030204" pitchFamily="34" charset="0"/>
                <a:ea typeface="Calibri" panose="020F0502020204030204" pitchFamily="34" charset="0"/>
                <a:cs typeface="Calibri" panose="020F0502020204030204" pitchFamily="34" charset="0"/>
              </a:rPr>
              <a:t>It </a:t>
            </a:r>
            <a:r>
              <a:rPr lang="en-US" sz="2000" dirty="0">
                <a:latin typeface="Calibri" panose="020F0502020204030204" pitchFamily="34" charset="0"/>
                <a:ea typeface="Calibri" panose="020F0502020204030204" pitchFamily="34" charset="0"/>
                <a:cs typeface="Calibri" panose="020F0502020204030204" pitchFamily="34" charset="0"/>
              </a:rPr>
              <a:t>takes an admin ID , fetches the corresponding admin </a:t>
            </a:r>
            <a:endParaRPr lang="en-US" sz="2000" dirty="0" smtClean="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Allot Housekeeper to Cleaning Request </a:t>
            </a:r>
          </a:p>
          <a:p>
            <a:r>
              <a:rPr lang="en-US" sz="2000" dirty="0">
                <a:latin typeface="Calibri" panose="020F0502020204030204" pitchFamily="34" charset="0"/>
                <a:cs typeface="Calibri" panose="020F0502020204030204" pitchFamily="34" charset="0"/>
              </a:rPr>
              <a:t>Links a housekeeper (worker) to a cleaning request, marking it as completed</a:t>
            </a:r>
            <a:r>
              <a:rPr lang="en-US" sz="2400" dirty="0">
                <a:latin typeface="Calibri" panose="020F0502020204030204" pitchFamily="34" charset="0"/>
                <a:cs typeface="Calibri" panose="020F0502020204030204" pitchFamily="34" charset="0"/>
              </a:rPr>
              <a:t>.</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dirty="0"/>
          </a:p>
          <a:p>
            <a:endParaRPr lang="en-IN" dirty="0"/>
          </a:p>
        </p:txBody>
      </p:sp>
    </p:spTree>
    <p:extLst>
      <p:ext uri="{BB962C8B-B14F-4D97-AF65-F5344CB8AC3E}">
        <p14:creationId xmlns:p14="http://schemas.microsoft.com/office/powerpoint/2010/main" val="16781395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p:nvPr/>
        </p:nvSpPr>
        <p:spPr>
          <a:xfrm>
            <a:off x="808333" y="116856"/>
            <a:ext cx="7430232"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i="0" u="sng" strike="noStrike" cap="none" dirty="0">
                <a:latin typeface="Times New Roman"/>
                <a:ea typeface="Times New Roman"/>
                <a:cs typeface="Times New Roman"/>
                <a:sym typeface="Times New Roman"/>
              </a:rPr>
              <a:t>Modul</a:t>
            </a:r>
            <a:r>
              <a:rPr lang="en-US" sz="4800" i="0" u="sng" strike="noStrike" cap="none" dirty="0">
                <a:latin typeface="Times New Roman"/>
                <a:ea typeface="Times New Roman"/>
                <a:cs typeface="Times New Roman"/>
                <a:sym typeface="Times New Roman"/>
              </a:rPr>
              <a:t>e: Student (Backend)</a:t>
            </a:r>
            <a:endParaRPr sz="2800" i="0" u="sng" strike="noStrike" cap="none" dirty="0">
              <a:latin typeface="Corbel"/>
              <a:ea typeface="Corbel"/>
              <a:cs typeface="Corbel"/>
              <a:sym typeface="Corbel"/>
            </a:endParaRPr>
          </a:p>
          <a:p>
            <a:pPr marL="0" marR="0" lvl="0" indent="0" algn="l" rtl="0">
              <a:spcBef>
                <a:spcPts val="0"/>
              </a:spcBef>
              <a:spcAft>
                <a:spcPts val="0"/>
              </a:spcAft>
              <a:buNone/>
            </a:pPr>
            <a:endParaRPr sz="1800" dirty="0">
              <a:solidFill>
                <a:schemeClr val="lt1"/>
              </a:solidFill>
              <a:latin typeface="Corbel"/>
              <a:ea typeface="Corbel"/>
              <a:cs typeface="Corbel"/>
              <a:sym typeface="Corbel"/>
            </a:endParaRPr>
          </a:p>
        </p:txBody>
      </p:sp>
      <p:sp>
        <p:nvSpPr>
          <p:cNvPr id="142" name="Google Shape;142;p19"/>
          <p:cNvSpPr txBox="1"/>
          <p:nvPr/>
        </p:nvSpPr>
        <p:spPr>
          <a:xfrm>
            <a:off x="994611" y="1660358"/>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orbel"/>
              <a:ea typeface="Corbel"/>
              <a:cs typeface="Corbel"/>
              <a:sym typeface="Corbel"/>
            </a:endParaRPr>
          </a:p>
        </p:txBody>
      </p:sp>
      <p:sp>
        <p:nvSpPr>
          <p:cNvPr id="143" name="Google Shape;143;p19"/>
          <p:cNvSpPr txBox="1"/>
          <p:nvPr/>
        </p:nvSpPr>
        <p:spPr>
          <a:xfrm>
            <a:off x="240600" y="831236"/>
            <a:ext cx="11951400" cy="76635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Noto Sans Symbols"/>
              <a:buNone/>
            </a:pPr>
            <a:endParaRPr sz="1800" dirty="0">
              <a:latin typeface="Corbel"/>
              <a:ea typeface="Corbel"/>
              <a:cs typeface="Corbel"/>
              <a:sym typeface="Corbel"/>
            </a:endParaRPr>
          </a:p>
          <a:p>
            <a:pPr marL="0" marR="0" lvl="0" indent="-114300" algn="l" rtl="0">
              <a:spcBef>
                <a:spcPts val="0"/>
              </a:spcBef>
              <a:spcAft>
                <a:spcPts val="0"/>
              </a:spcAft>
              <a:buClr>
                <a:schemeClr val="lt1"/>
              </a:buClr>
              <a:buSzPts val="1800"/>
              <a:buFont typeface="Noto Sans Symbols"/>
              <a:buChar char="▪"/>
            </a:pPr>
            <a:r>
              <a:rPr lang="en-US" sz="2400" b="1" dirty="0" smtClean="0">
                <a:latin typeface="Calibri" panose="020F0502020204030204" pitchFamily="34" charset="0"/>
                <a:ea typeface="Calibri" panose="020F0502020204030204" pitchFamily="34" charset="0"/>
                <a:cs typeface="Calibri" panose="020F0502020204030204" pitchFamily="34" charset="0"/>
                <a:sym typeface="Corbel"/>
              </a:rPr>
              <a:t>Student module</a:t>
            </a:r>
            <a:r>
              <a:rPr lang="en-US" sz="2400" b="1" dirty="0">
                <a:latin typeface="Calibri" panose="020F0502020204030204" pitchFamily="34" charset="0"/>
                <a:ea typeface="Calibri" panose="020F0502020204030204" pitchFamily="34" charset="0"/>
                <a:cs typeface="Calibri" panose="020F0502020204030204" pitchFamily="34" charset="0"/>
                <a:sym typeface="Corbel"/>
              </a:rPr>
              <a:t>:</a:t>
            </a:r>
            <a:r>
              <a:rPr lang="en-US" sz="2400" dirty="0">
                <a:latin typeface="Calibri" panose="020F0502020204030204" pitchFamily="34" charset="0"/>
                <a:ea typeface="Calibri" panose="020F0502020204030204" pitchFamily="34" charset="0"/>
                <a:cs typeface="Calibri" panose="020F0502020204030204" pitchFamily="34" charset="0"/>
                <a:sym typeface="Corbel"/>
              </a:rPr>
              <a:t>  Managing administrative operations related to an entity called “Student."</a:t>
            </a:r>
            <a:r>
              <a:rPr lang="en-US" sz="2400" dirty="0">
                <a:latin typeface="Calibri" panose="020F0502020204030204" pitchFamily="34" charset="0"/>
                <a:ea typeface="Calibri" panose="020F0502020204030204" pitchFamily="34" charset="0"/>
                <a:cs typeface="Calibri" panose="020F0502020204030204" pitchFamily="34" charset="0"/>
                <a:sym typeface="Calibri"/>
              </a:rPr>
              <a:t> </a:t>
            </a:r>
            <a:r>
              <a:rPr lang="en-US" sz="2400" dirty="0">
                <a:latin typeface="Calibri" panose="020F0502020204030204" pitchFamily="34" charset="0"/>
                <a:ea typeface="Calibri" panose="020F0502020204030204" pitchFamily="34" charset="0"/>
                <a:cs typeface="Calibri" panose="020F0502020204030204" pitchFamily="34" charset="0"/>
                <a:sym typeface="Corbel"/>
              </a:rPr>
              <a:t> It handles creating, </a:t>
            </a:r>
            <a:endParaRPr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2400" dirty="0">
                <a:latin typeface="Calibri" panose="020F0502020204030204" pitchFamily="34" charset="0"/>
                <a:ea typeface="Calibri" panose="020F0502020204030204" pitchFamily="34" charset="0"/>
                <a:cs typeface="Calibri" panose="020F0502020204030204" pitchFamily="34" charset="0"/>
                <a:sym typeface="Corbel"/>
              </a:rPr>
              <a:t>retrieving, and checking student entities using appropriate HTTP endpoints.</a:t>
            </a:r>
            <a:endParaRPr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400" dirty="0">
              <a:latin typeface="Calibri" panose="020F0502020204030204" pitchFamily="34" charset="0"/>
              <a:ea typeface="Calibri" panose="020F0502020204030204" pitchFamily="34" charset="0"/>
              <a:cs typeface="Calibri" panose="020F0502020204030204" pitchFamily="34" charset="0"/>
              <a:sym typeface="Calibri"/>
            </a:endParaRPr>
          </a:p>
          <a:p>
            <a:pPr marL="0" marR="0" lvl="0" indent="0" algn="l" rtl="0">
              <a:spcBef>
                <a:spcPts val="0"/>
              </a:spcBef>
              <a:spcAft>
                <a:spcPts val="0"/>
              </a:spcAft>
              <a:buNone/>
            </a:pPr>
            <a:r>
              <a:rPr lang="en-US" sz="2400" b="1" dirty="0">
                <a:latin typeface="Calibri" panose="020F0502020204030204" pitchFamily="34" charset="0"/>
                <a:ea typeface="Calibri" panose="020F0502020204030204" pitchFamily="34" charset="0"/>
                <a:cs typeface="Calibri" panose="020F0502020204030204" pitchFamily="34" charset="0"/>
                <a:sym typeface="Corbel"/>
              </a:rPr>
              <a:t>Save Student</a:t>
            </a:r>
            <a:r>
              <a:rPr lang="en-US" sz="2400" dirty="0">
                <a:latin typeface="Calibri" panose="020F0502020204030204" pitchFamily="34" charset="0"/>
                <a:ea typeface="Calibri" panose="020F0502020204030204" pitchFamily="34" charset="0"/>
                <a:cs typeface="Calibri" panose="020F0502020204030204" pitchFamily="34" charset="0"/>
                <a:sym typeface="Corbel"/>
              </a:rPr>
              <a:t>:  </a:t>
            </a:r>
            <a:r>
              <a:rPr lang="en-US" sz="2400" dirty="0" smtClean="0">
                <a:latin typeface="Calibri" panose="020F0502020204030204" pitchFamily="34" charset="0"/>
                <a:ea typeface="Calibri" panose="020F0502020204030204" pitchFamily="34" charset="0"/>
                <a:cs typeface="Calibri" panose="020F0502020204030204" pitchFamily="34" charset="0"/>
                <a:sym typeface="Corbel"/>
              </a:rPr>
              <a:t>It </a:t>
            </a:r>
            <a:r>
              <a:rPr lang="en-US" sz="2400" dirty="0">
                <a:latin typeface="Calibri" panose="020F0502020204030204" pitchFamily="34" charset="0"/>
                <a:ea typeface="Calibri" panose="020F0502020204030204" pitchFamily="34" charset="0"/>
                <a:cs typeface="Calibri" panose="020F0502020204030204" pitchFamily="34" charset="0"/>
                <a:sym typeface="Corbel"/>
              </a:rPr>
              <a:t>is used to save student details with </a:t>
            </a:r>
            <a:r>
              <a:rPr lang="en-US" sz="2400" dirty="0" smtClean="0">
                <a:latin typeface="Calibri" panose="020F0502020204030204" pitchFamily="34" charset="0"/>
                <a:ea typeface="Calibri" panose="020F0502020204030204" pitchFamily="34" charset="0"/>
                <a:cs typeface="Calibri" panose="020F0502020204030204" pitchFamily="34" charset="0"/>
                <a:sym typeface="Corbel"/>
              </a:rPr>
              <a:t>roll number</a:t>
            </a:r>
            <a:r>
              <a:rPr lang="en-US" sz="2400" dirty="0">
                <a:latin typeface="Calibri" panose="020F0502020204030204" pitchFamily="34" charset="0"/>
                <a:ea typeface="Calibri" panose="020F0502020204030204" pitchFamily="34" charset="0"/>
                <a:cs typeface="Calibri" panose="020F0502020204030204" pitchFamily="34" charset="0"/>
                <a:sym typeface="Corbel"/>
              </a:rPr>
              <a:t>, name, password, floor, and hostel details.</a:t>
            </a:r>
            <a:endParaRPr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400" dirty="0">
              <a:latin typeface="Calibri" panose="020F0502020204030204" pitchFamily="34" charset="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r>
              <a:rPr lang="en-US" sz="2400" b="1" dirty="0">
                <a:latin typeface="Calibri" panose="020F0502020204030204" pitchFamily="34" charset="0"/>
                <a:ea typeface="Calibri" panose="020F0502020204030204" pitchFamily="34" charset="0"/>
                <a:cs typeface="Calibri" panose="020F0502020204030204" pitchFamily="34" charset="0"/>
                <a:sym typeface="Corbel"/>
              </a:rPr>
              <a:t>Get All Student</a:t>
            </a:r>
            <a:r>
              <a:rPr lang="en-US" sz="2400" dirty="0">
                <a:latin typeface="Calibri" panose="020F0502020204030204" pitchFamily="34" charset="0"/>
                <a:ea typeface="Calibri" panose="020F0502020204030204" pitchFamily="34" charset="0"/>
                <a:cs typeface="Calibri" panose="020F0502020204030204" pitchFamily="34" charset="0"/>
                <a:sym typeface="Corbel"/>
              </a:rPr>
              <a:t>:  </a:t>
            </a:r>
            <a:r>
              <a:rPr lang="en-US" sz="2400" dirty="0" smtClean="0">
                <a:latin typeface="Calibri" panose="020F0502020204030204" pitchFamily="34" charset="0"/>
                <a:ea typeface="Calibri" panose="020F0502020204030204" pitchFamily="34" charset="0"/>
                <a:cs typeface="Calibri" panose="020F0502020204030204" pitchFamily="34" charset="0"/>
                <a:sym typeface="Corbel"/>
              </a:rPr>
              <a:t>It </a:t>
            </a:r>
            <a:r>
              <a:rPr lang="en-US" sz="2400" dirty="0">
                <a:latin typeface="Calibri" panose="020F0502020204030204" pitchFamily="34" charset="0"/>
                <a:ea typeface="Calibri" panose="020F0502020204030204" pitchFamily="34" charset="0"/>
                <a:cs typeface="Calibri" panose="020F0502020204030204" pitchFamily="34" charset="0"/>
                <a:sym typeface="Corbel"/>
              </a:rPr>
              <a:t>retrieves a list of all students.</a:t>
            </a:r>
            <a:endParaRPr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400" dirty="0">
              <a:latin typeface="Calibri" panose="020F0502020204030204" pitchFamily="34" charset="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r>
              <a:rPr lang="en-US" sz="2400" b="1" dirty="0">
                <a:latin typeface="Calibri" panose="020F0502020204030204" pitchFamily="34" charset="0"/>
                <a:ea typeface="Calibri" panose="020F0502020204030204" pitchFamily="34" charset="0"/>
                <a:cs typeface="Calibri" panose="020F0502020204030204" pitchFamily="34" charset="0"/>
                <a:sym typeface="Corbel"/>
              </a:rPr>
              <a:t>Check Student Login</a:t>
            </a:r>
            <a:r>
              <a:rPr lang="en-US" sz="2400" dirty="0">
                <a:latin typeface="Calibri" panose="020F0502020204030204" pitchFamily="34" charset="0"/>
                <a:ea typeface="Calibri" panose="020F0502020204030204" pitchFamily="34" charset="0"/>
                <a:cs typeface="Calibri" panose="020F0502020204030204" pitchFamily="34" charset="0"/>
                <a:sym typeface="Corbel"/>
              </a:rPr>
              <a:t>: </a:t>
            </a:r>
            <a:r>
              <a:rPr lang="en-US" sz="2400" dirty="0" smtClean="0">
                <a:latin typeface="Calibri" panose="020F0502020204030204" pitchFamily="34" charset="0"/>
                <a:ea typeface="Calibri" panose="020F0502020204030204" pitchFamily="34" charset="0"/>
                <a:cs typeface="Calibri" panose="020F0502020204030204" pitchFamily="34" charset="0"/>
                <a:sym typeface="Corbel"/>
              </a:rPr>
              <a:t>It </a:t>
            </a:r>
            <a:r>
              <a:rPr lang="en-US" sz="2400" dirty="0">
                <a:latin typeface="Calibri" panose="020F0502020204030204" pitchFamily="34" charset="0"/>
                <a:ea typeface="Calibri" panose="020F0502020204030204" pitchFamily="34" charset="0"/>
                <a:cs typeface="Calibri" panose="020F0502020204030204" pitchFamily="34" charset="0"/>
                <a:sym typeface="Corbel"/>
              </a:rPr>
              <a:t>takes a Student object in the request body, checks if the provided student credentials are valid or not</a:t>
            </a:r>
            <a:endParaRPr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400" dirty="0">
              <a:latin typeface="Calibri" panose="020F0502020204030204" pitchFamily="34" charset="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r>
              <a:rPr lang="en-US" sz="2400" b="1" dirty="0">
                <a:latin typeface="Calibri" panose="020F0502020204030204" pitchFamily="34" charset="0"/>
                <a:ea typeface="Calibri" panose="020F0502020204030204" pitchFamily="34" charset="0"/>
                <a:cs typeface="Calibri" panose="020F0502020204030204" pitchFamily="34" charset="0"/>
                <a:sym typeface="Corbel"/>
              </a:rPr>
              <a:t>Get Student by ID</a:t>
            </a:r>
            <a:r>
              <a:rPr lang="en-US" sz="2400" dirty="0">
                <a:latin typeface="Calibri" panose="020F0502020204030204" pitchFamily="34" charset="0"/>
                <a:ea typeface="Calibri" panose="020F0502020204030204" pitchFamily="34" charset="0"/>
                <a:cs typeface="Calibri" panose="020F0502020204030204" pitchFamily="34" charset="0"/>
                <a:sym typeface="Corbel"/>
              </a:rPr>
              <a:t>: </a:t>
            </a:r>
            <a:r>
              <a:rPr lang="en-US" sz="2400" dirty="0" smtClean="0">
                <a:latin typeface="Calibri" panose="020F0502020204030204" pitchFamily="34" charset="0"/>
                <a:ea typeface="Calibri" panose="020F0502020204030204" pitchFamily="34" charset="0"/>
                <a:cs typeface="Calibri" panose="020F0502020204030204" pitchFamily="34" charset="0"/>
                <a:sym typeface="Corbel"/>
              </a:rPr>
              <a:t>It </a:t>
            </a:r>
            <a:r>
              <a:rPr lang="en-US" sz="2400" dirty="0">
                <a:latin typeface="Calibri" panose="020F0502020204030204" pitchFamily="34" charset="0"/>
                <a:ea typeface="Calibri" panose="020F0502020204030204" pitchFamily="34" charset="0"/>
                <a:cs typeface="Calibri" panose="020F0502020204030204" pitchFamily="34" charset="0"/>
                <a:sym typeface="Corbel"/>
              </a:rPr>
              <a:t>takes a </a:t>
            </a:r>
            <a:r>
              <a:rPr lang="en-US" sz="2400">
                <a:latin typeface="Calibri" panose="020F0502020204030204" pitchFamily="34" charset="0"/>
                <a:ea typeface="Calibri" panose="020F0502020204030204" pitchFamily="34" charset="0"/>
                <a:cs typeface="Calibri" panose="020F0502020204030204" pitchFamily="34" charset="0"/>
                <a:sym typeface="Corbel"/>
              </a:rPr>
              <a:t>student </a:t>
            </a:r>
            <a:r>
              <a:rPr lang="en-US" sz="2400" smtClean="0">
                <a:latin typeface="Calibri" panose="020F0502020204030204" pitchFamily="34" charset="0"/>
                <a:ea typeface="Calibri" panose="020F0502020204030204" pitchFamily="34" charset="0"/>
                <a:cs typeface="Calibri" panose="020F0502020204030204" pitchFamily="34" charset="0"/>
                <a:sym typeface="Corbel"/>
              </a:rPr>
              <a:t>roll number </a:t>
            </a:r>
            <a:r>
              <a:rPr lang="en-US" sz="2400" dirty="0">
                <a:latin typeface="Calibri" panose="020F0502020204030204" pitchFamily="34" charset="0"/>
                <a:ea typeface="Calibri" panose="020F0502020204030204" pitchFamily="34" charset="0"/>
                <a:cs typeface="Calibri" panose="020F0502020204030204" pitchFamily="34" charset="0"/>
                <a:sym typeface="Corbel"/>
              </a:rPr>
              <a:t>, and fetches the corresponding student.</a:t>
            </a:r>
            <a:endParaRPr sz="2400" dirty="0">
              <a:latin typeface="Calibri" panose="020F0502020204030204" pitchFamily="34" charset="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endParaRPr sz="2400" dirty="0">
              <a:latin typeface="Calibri" panose="020F0502020204030204" pitchFamily="34" charset="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r>
              <a:rPr lang="en-US" sz="2400" b="1" dirty="0">
                <a:latin typeface="Calibri" panose="020F0502020204030204" pitchFamily="34" charset="0"/>
                <a:ea typeface="Calibri" panose="020F0502020204030204" pitchFamily="34" charset="0"/>
                <a:cs typeface="Calibri" panose="020F0502020204030204" pitchFamily="34" charset="0"/>
                <a:sym typeface="Corbel"/>
              </a:rPr>
              <a:t>Change Password of the Student</a:t>
            </a:r>
            <a:r>
              <a:rPr lang="en-US" sz="2400" dirty="0" smtClean="0">
                <a:latin typeface="Calibri" panose="020F0502020204030204" pitchFamily="34" charset="0"/>
                <a:ea typeface="Calibri" panose="020F0502020204030204" pitchFamily="34" charset="0"/>
                <a:cs typeface="Calibri" panose="020F0502020204030204" pitchFamily="34" charset="0"/>
                <a:sym typeface="Corbel"/>
              </a:rPr>
              <a:t>:, It is used to change </a:t>
            </a:r>
            <a:r>
              <a:rPr lang="en-US" sz="2400" dirty="0">
                <a:latin typeface="Calibri" panose="020F0502020204030204" pitchFamily="34" charset="0"/>
                <a:ea typeface="Calibri" panose="020F0502020204030204" pitchFamily="34" charset="0"/>
                <a:cs typeface="Calibri" panose="020F0502020204030204" pitchFamily="34" charset="0"/>
                <a:sym typeface="Corbel"/>
              </a:rPr>
              <a:t>the password of a student.</a:t>
            </a:r>
            <a:endParaRPr sz="2400" dirty="0">
              <a:latin typeface="Calibri" panose="020F0502020204030204" pitchFamily="34" charset="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endParaRPr sz="2400" dirty="0">
              <a:latin typeface="Calibri" panose="020F0502020204030204" pitchFamily="34" charset="0"/>
              <a:ea typeface="Calibri" panose="020F0502020204030204" pitchFamily="34" charset="0"/>
              <a:cs typeface="Calibri" panose="020F0502020204030204" pitchFamily="34" charset="0"/>
              <a:sym typeface="Corbel"/>
            </a:endParaRPr>
          </a:p>
          <a:p>
            <a:pPr marL="0" marR="0" lvl="0" indent="0" algn="l" rtl="0">
              <a:spcBef>
                <a:spcPts val="0"/>
              </a:spcBef>
              <a:spcAft>
                <a:spcPts val="0"/>
              </a:spcAft>
              <a:buNone/>
            </a:pPr>
            <a:endParaRPr sz="1800" dirty="0">
              <a:latin typeface="Corbel"/>
              <a:ea typeface="Corbel"/>
              <a:cs typeface="Corbel"/>
              <a:sym typeface="Corbel"/>
            </a:endParaRPr>
          </a:p>
          <a:p>
            <a:pPr marL="0" marR="0" lvl="0" indent="0" algn="l" rtl="0">
              <a:spcBef>
                <a:spcPts val="0"/>
              </a:spcBef>
              <a:spcAft>
                <a:spcPts val="0"/>
              </a:spcAft>
              <a:buNone/>
            </a:pPr>
            <a:endParaRPr sz="1800" dirty="0">
              <a:latin typeface="Corbel"/>
              <a:ea typeface="Corbel"/>
              <a:cs typeface="Corbel"/>
              <a:sym typeface="Corbel"/>
            </a:endParaRPr>
          </a:p>
          <a:p>
            <a:pPr marL="0" marR="0" lvl="0" indent="0" algn="l" rtl="0">
              <a:spcBef>
                <a:spcPts val="0"/>
              </a:spcBef>
              <a:spcAft>
                <a:spcPts val="0"/>
              </a:spcAft>
              <a:buNone/>
            </a:pPr>
            <a:endParaRPr sz="1800" dirty="0">
              <a:latin typeface="Corbel"/>
              <a:ea typeface="Corbel"/>
              <a:cs typeface="Corbel"/>
              <a:sym typeface="Corbel"/>
            </a:endParaRPr>
          </a:p>
          <a:p>
            <a:pPr marL="0" marR="0" lvl="0" indent="0" algn="l" rtl="0">
              <a:spcBef>
                <a:spcPts val="0"/>
              </a:spcBef>
              <a:spcAft>
                <a:spcPts val="0"/>
              </a:spcAft>
              <a:buNone/>
            </a:pPr>
            <a:endParaRPr sz="1800" dirty="0">
              <a:latin typeface="Corbel"/>
              <a:ea typeface="Corbel"/>
              <a:cs typeface="Corbel"/>
              <a:sym typeface="Corbel"/>
            </a:endParaRPr>
          </a:p>
          <a:p>
            <a:pPr marL="0" marR="0" lvl="0" indent="0" algn="l" rtl="0">
              <a:spcBef>
                <a:spcPts val="0"/>
              </a:spcBef>
              <a:spcAft>
                <a:spcPts val="0"/>
              </a:spcAft>
              <a:buNone/>
            </a:pPr>
            <a:endParaRPr sz="1800" dirty="0">
              <a:latin typeface="Corbel"/>
              <a:ea typeface="Corbel"/>
              <a:cs typeface="Corbel"/>
              <a:sym typeface="Corbe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BE60-5181-3C4A-3943-8714B099ADDE}"/>
              </a:ext>
            </a:extLst>
          </p:cNvPr>
          <p:cNvSpPr>
            <a:spLocks noGrp="1"/>
          </p:cNvSpPr>
          <p:nvPr>
            <p:ph type="title"/>
          </p:nvPr>
        </p:nvSpPr>
        <p:spPr>
          <a:xfrm>
            <a:off x="908483" y="127377"/>
            <a:ext cx="10058400" cy="1609344"/>
          </a:xfrm>
        </p:spPr>
        <p:txBody>
          <a:bodyPr>
            <a:normAutofit/>
          </a:bodyPr>
          <a:lstStyle/>
          <a:p>
            <a:r>
              <a:rPr lang="en-IN" sz="4000" u="sng" dirty="0">
                <a:latin typeface="Times New Roman" panose="02020603050405020304" pitchFamily="18" charset="0"/>
                <a:cs typeface="Times New Roman" panose="02020603050405020304" pitchFamily="18" charset="0"/>
              </a:rPr>
              <a:t>Module: House keeper(Backend)</a:t>
            </a:r>
          </a:p>
        </p:txBody>
      </p:sp>
      <p:sp>
        <p:nvSpPr>
          <p:cNvPr id="3" name="Content Placeholder 2">
            <a:extLst>
              <a:ext uri="{FF2B5EF4-FFF2-40B4-BE49-F238E27FC236}">
                <a16:creationId xmlns:a16="http://schemas.microsoft.com/office/drawing/2014/main" id="{B47CEF47-EACC-88AA-C68A-A990E33C277C}"/>
              </a:ext>
            </a:extLst>
          </p:cNvPr>
          <p:cNvSpPr>
            <a:spLocks noGrp="1"/>
          </p:cNvSpPr>
          <p:nvPr>
            <p:ph idx="1"/>
          </p:nvPr>
        </p:nvSpPr>
        <p:spPr>
          <a:xfrm>
            <a:off x="1119999" y="1574613"/>
            <a:ext cx="9082092" cy="4351338"/>
          </a:xfrm>
        </p:spPr>
        <p:txBody>
          <a:bodyPr>
            <a:normAutofit/>
          </a:bodyPr>
          <a:lstStyle/>
          <a:p>
            <a:pPr>
              <a:lnSpc>
                <a:spcPct val="200000"/>
              </a:lnSpc>
              <a:buFont typeface="Wingdings" panose="05000000000000000000" pitchFamily="2" charset="2"/>
              <a:buChar char="§"/>
            </a:pPr>
            <a:r>
              <a:rPr lang="en-IN" sz="2400" b="1" dirty="0" smtClean="0">
                <a:latin typeface="Calibri" panose="020F0502020204030204" pitchFamily="34" charset="0"/>
                <a:ea typeface="Calibri" panose="020F0502020204030204" pitchFamily="34" charset="0"/>
                <a:cs typeface="Calibri" panose="020F0502020204030204" pitchFamily="34" charset="0"/>
              </a:rPr>
              <a:t>Register housekeeper</a:t>
            </a:r>
            <a:r>
              <a:rPr lang="en-IN" sz="2400" dirty="0" smtClean="0">
                <a:latin typeface="Calibri" panose="020F0502020204030204" pitchFamily="34" charset="0"/>
                <a:ea typeface="Calibri" panose="020F0502020204030204" pitchFamily="34" charset="0"/>
                <a:cs typeface="Calibri" panose="020F0502020204030204" pitchFamily="34" charset="0"/>
              </a:rPr>
              <a:t>: It is used to save the housekeeper details.</a:t>
            </a:r>
          </a:p>
          <a:p>
            <a:pPr>
              <a:lnSpc>
                <a:spcPct val="200000"/>
              </a:lnSpc>
              <a:buFont typeface="Wingdings" panose="05000000000000000000" pitchFamily="2" charset="2"/>
              <a:buChar char="§"/>
            </a:pPr>
            <a:r>
              <a:rPr lang="en-IN" sz="2400" b="1" dirty="0" smtClean="0">
                <a:latin typeface="Calibri" panose="020F0502020204030204" pitchFamily="34" charset="0"/>
                <a:ea typeface="Calibri" panose="020F0502020204030204" pitchFamily="34" charset="0"/>
                <a:cs typeface="Calibri" panose="020F0502020204030204" pitchFamily="34" charset="0"/>
              </a:rPr>
              <a:t>Get housekeeper by floor</a:t>
            </a:r>
            <a:r>
              <a:rPr lang="en-IN" sz="2400" dirty="0" smtClean="0">
                <a:latin typeface="Calibri" panose="020F0502020204030204" pitchFamily="34" charset="0"/>
                <a:ea typeface="Calibri" panose="020F0502020204030204" pitchFamily="34" charset="0"/>
                <a:cs typeface="Calibri" panose="020F0502020204030204" pitchFamily="34" charset="0"/>
              </a:rPr>
              <a:t>: It is used to get the housekeeper by floor no and hostel.</a:t>
            </a:r>
          </a:p>
          <a:p>
            <a:pPr>
              <a:lnSpc>
                <a:spcPct val="200000"/>
              </a:lnSpc>
              <a:buFont typeface="Wingdings" panose="05000000000000000000" pitchFamily="2" charset="2"/>
              <a:buChar char="§"/>
            </a:pPr>
            <a:r>
              <a:rPr lang="en-IN" sz="2400" b="1" dirty="0" smtClean="0">
                <a:latin typeface="Calibri" panose="020F0502020204030204" pitchFamily="34" charset="0"/>
                <a:ea typeface="Calibri" panose="020F0502020204030204" pitchFamily="34" charset="0"/>
                <a:cs typeface="Calibri" panose="020F0502020204030204" pitchFamily="34" charset="0"/>
              </a:rPr>
              <a:t>Get housekeeper by ID </a:t>
            </a:r>
            <a:r>
              <a:rPr lang="en-IN" sz="2400" dirty="0" smtClean="0">
                <a:latin typeface="Calibri" panose="020F0502020204030204" pitchFamily="34" charset="0"/>
                <a:ea typeface="Calibri" panose="020F0502020204030204" pitchFamily="34" charset="0"/>
                <a:cs typeface="Calibri" panose="020F0502020204030204" pitchFamily="34" charset="0"/>
              </a:rPr>
              <a:t>: It is used to find housekeeper by ID</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95430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D03B-5EA7-1D51-9808-E97AA8150937}"/>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Clean request module(backend)</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F3EF46C-B6F3-8E48-C296-5666D62E4ADD}"/>
              </a:ext>
            </a:extLst>
          </p:cNvPr>
          <p:cNvSpPr>
            <a:spLocks noGrp="1"/>
          </p:cNvSpPr>
          <p:nvPr>
            <p:ph idx="1"/>
          </p:nvPr>
        </p:nvSpPr>
        <p:spPr/>
        <p:txBody>
          <a:bodyPr/>
          <a:lstStyle/>
          <a:p>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Submit Cleaning Request.</a:t>
            </a:r>
          </a:p>
          <a:p>
            <a:pPr>
              <a:buFont typeface="Wingdings" panose="05000000000000000000" pitchFamily="2" charset="2"/>
              <a:buChar char="ü"/>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When a POST request is made, it links the request with a specific student using their roll number.</a:t>
            </a:r>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a:p>
            <a:r>
              <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rPr>
              <a:t>Get Request Count</a:t>
            </a:r>
          </a:p>
          <a:p>
            <a:pPr>
              <a:buFont typeface="Wingdings" panose="05000000000000000000" pitchFamily="2" charset="2"/>
              <a:buChar char="ü"/>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Retrieves the number of cleaning requests made by a student based on their roll number.</a:t>
            </a:r>
          </a:p>
          <a:p>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Get Cleaning Requests by Student</a:t>
            </a:r>
          </a:p>
          <a:p>
            <a:pPr>
              <a:buFont typeface="Wingdings" panose="05000000000000000000" pitchFamily="2" charset="2"/>
              <a:buChar char="ü"/>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Retrieves a list of all cleaning requests associated with a student based on their roll number</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ü"/>
            </a:pPr>
            <a:endParaRPr lang="en-IN" sz="24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99869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584F-38E2-A743-076E-61AC531A8B8A}"/>
              </a:ext>
            </a:extLst>
          </p:cNvPr>
          <p:cNvSpPr>
            <a:spLocks noGrp="1"/>
          </p:cNvSpPr>
          <p:nvPr>
            <p:ph type="title"/>
          </p:nvPr>
        </p:nvSpPr>
        <p:spPr>
          <a:xfrm>
            <a:off x="677334" y="609600"/>
            <a:ext cx="8596668" cy="708212"/>
          </a:xfrm>
        </p:spPr>
        <p:txBody>
          <a:bodyPr>
            <a:normAutofit fontScale="90000"/>
          </a:bodyPr>
          <a:lstStyle/>
          <a:p>
            <a:r>
              <a:rPr lang="en-US" dirty="0"/>
              <a:t>Contd..</a:t>
            </a:r>
            <a:endParaRPr lang="en-IN" dirty="0"/>
          </a:p>
        </p:txBody>
      </p:sp>
      <p:sp>
        <p:nvSpPr>
          <p:cNvPr id="3" name="Content Placeholder 2">
            <a:extLst>
              <a:ext uri="{FF2B5EF4-FFF2-40B4-BE49-F238E27FC236}">
                <a16:creationId xmlns:a16="http://schemas.microsoft.com/office/drawing/2014/main" id="{582C93A4-2B7E-1277-D4EA-333453CAF2B1}"/>
              </a:ext>
            </a:extLst>
          </p:cNvPr>
          <p:cNvSpPr>
            <a:spLocks noGrp="1"/>
          </p:cNvSpPr>
          <p:nvPr>
            <p:ph idx="1"/>
          </p:nvPr>
        </p:nvSpPr>
        <p:spPr>
          <a:xfrm>
            <a:off x="677334" y="1515035"/>
            <a:ext cx="10086460" cy="4526327"/>
          </a:xfrm>
        </p:spPr>
        <p:txBody>
          <a:bodyPr>
            <a:noAutofit/>
          </a:bodyPr>
          <a:lstStyle/>
          <a:p>
            <a:r>
              <a:rPr lang="en-US" sz="2400" b="1" dirty="0">
                <a:solidFill>
                  <a:schemeClr val="tx1"/>
                </a:solidFill>
                <a:latin typeface="Calibri" panose="020F0502020204030204" pitchFamily="34" charset="0"/>
                <a:cs typeface="Calibri" panose="020F0502020204030204" pitchFamily="34" charset="0"/>
              </a:rPr>
              <a:t>Get All Cleaning Requests by Hostel </a:t>
            </a:r>
          </a:p>
          <a:p>
            <a:pPr>
              <a:buFont typeface="Wingdings" panose="05000000000000000000" pitchFamily="2" charset="2"/>
              <a:buChar char="ü"/>
            </a:pPr>
            <a:r>
              <a:rPr lang="en-US" sz="2400" dirty="0">
                <a:latin typeface="Calibri" panose="020F0502020204030204" pitchFamily="34" charset="0"/>
                <a:cs typeface="Calibri" panose="020F0502020204030204" pitchFamily="34" charset="0"/>
              </a:rPr>
              <a:t>Retrieves a list of all cleaning requests made for a particular hostel.</a:t>
            </a:r>
          </a:p>
          <a:p>
            <a:r>
              <a:rPr lang="en-US" sz="2400" b="1" dirty="0">
                <a:solidFill>
                  <a:schemeClr val="tx1"/>
                </a:solidFill>
                <a:latin typeface="Calibri" panose="020F0502020204030204" pitchFamily="34" charset="0"/>
                <a:cs typeface="Calibri" panose="020F0502020204030204" pitchFamily="34" charset="0"/>
              </a:rPr>
              <a:t>Get Cleaning Request Count by Hostel </a:t>
            </a:r>
          </a:p>
          <a:p>
            <a:pPr>
              <a:buFont typeface="Wingdings" panose="05000000000000000000" pitchFamily="2" charset="2"/>
              <a:buChar char="ü"/>
            </a:pPr>
            <a:r>
              <a:rPr lang="en-US" sz="2400" dirty="0">
                <a:latin typeface="Calibri" panose="020F0502020204030204" pitchFamily="34" charset="0"/>
                <a:cs typeface="Calibri" panose="020F0502020204030204" pitchFamily="34" charset="0"/>
              </a:rPr>
              <a:t>Retrieves the number of cleaning requests made for a specific hostel.</a:t>
            </a:r>
          </a:p>
          <a:p>
            <a:r>
              <a:rPr lang="en-US" sz="2400" b="1" dirty="0">
                <a:solidFill>
                  <a:schemeClr val="tx1"/>
                </a:solidFill>
                <a:latin typeface="Calibri" panose="020F0502020204030204" pitchFamily="34" charset="0"/>
                <a:cs typeface="Calibri" panose="020F0502020204030204" pitchFamily="34" charset="0"/>
              </a:rPr>
              <a:t>Get Cleaning Request by ID </a:t>
            </a:r>
          </a:p>
          <a:p>
            <a:pPr>
              <a:buFont typeface="Wingdings" panose="05000000000000000000" pitchFamily="2" charset="2"/>
              <a:buChar char="ü"/>
            </a:pPr>
            <a:r>
              <a:rPr lang="en-US" sz="2400" dirty="0">
                <a:solidFill>
                  <a:schemeClr val="tx1"/>
                </a:solidFill>
                <a:latin typeface="Calibri" panose="020F0502020204030204" pitchFamily="34" charset="0"/>
                <a:cs typeface="Calibri" panose="020F0502020204030204" pitchFamily="34" charset="0"/>
              </a:rPr>
              <a:t>Retrieves a cleaning request based on its unique identifier (ID</a:t>
            </a:r>
            <a:r>
              <a:rPr lang="en-US" sz="2400" dirty="0" smtClean="0">
                <a:solidFill>
                  <a:schemeClr val="tx1"/>
                </a:solidFill>
                <a:latin typeface="Calibri" panose="020F0502020204030204" pitchFamily="34" charset="0"/>
                <a:cs typeface="Calibri" panose="020F0502020204030204" pitchFamily="34" charset="0"/>
              </a:rPr>
              <a:t>).</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55991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F048-F39A-432A-6BC1-AD2498A37E17}"/>
              </a:ext>
            </a:extLst>
          </p:cNvPr>
          <p:cNvSpPr>
            <a:spLocks noGrp="1"/>
          </p:cNvSpPr>
          <p:nvPr>
            <p:ph type="title"/>
          </p:nvPr>
        </p:nvSpPr>
        <p:spPr>
          <a:xfrm>
            <a:off x="788894" y="107577"/>
            <a:ext cx="10058400" cy="1609344"/>
          </a:xfrm>
        </p:spPr>
        <p:txBody>
          <a:bodyPr>
            <a:normAutofit/>
          </a:bodyPr>
          <a:lstStyle/>
          <a:p>
            <a:r>
              <a:rPr lang="en-US" sz="4000" u="sng" dirty="0">
                <a:latin typeface="Times New Roman" panose="02020603050405020304" pitchFamily="18" charset="0"/>
                <a:cs typeface="Times New Roman" panose="02020603050405020304" pitchFamily="18" charset="0"/>
              </a:rPr>
              <a:t>Module-Feedback(Backend)</a:t>
            </a:r>
            <a:endParaRPr lang="en-IN" sz="40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3741A6-C37D-FE67-DB5C-46E30567C6B7}"/>
              </a:ext>
            </a:extLst>
          </p:cNvPr>
          <p:cNvSpPr>
            <a:spLocks noGrp="1"/>
          </p:cNvSpPr>
          <p:nvPr>
            <p:ph idx="1"/>
          </p:nvPr>
        </p:nvSpPr>
        <p:spPr>
          <a:xfrm>
            <a:off x="650440" y="1201272"/>
            <a:ext cx="10196854" cy="4615974"/>
          </a:xfrm>
        </p:spPr>
        <p:txBody>
          <a:bodyPr>
            <a:normAutofit fontScale="85000" lnSpcReduction="20000"/>
          </a:bodyPr>
          <a:lstStyle/>
          <a:p>
            <a:pPr marL="0" indent="0">
              <a:buNone/>
            </a:pPr>
            <a:endParaRPr lang="en-US" sz="2000" b="1" dirty="0">
              <a:latin typeface="Times New Roman" panose="02020603050405020304" pitchFamily="18" charset="0"/>
              <a:cs typeface="Times New Roman" panose="02020603050405020304" pitchFamily="18" charset="0"/>
            </a:endParaRPr>
          </a:p>
          <a:p>
            <a:r>
              <a:rPr lang="en-US" sz="2600" b="1" dirty="0">
                <a:latin typeface="Calibri" panose="020F0502020204030204" pitchFamily="34" charset="0"/>
                <a:ea typeface="Calibri" panose="020F0502020204030204" pitchFamily="34" charset="0"/>
                <a:cs typeface="Calibri" panose="020F0502020204030204" pitchFamily="34" charset="0"/>
              </a:rPr>
              <a:t>Submit feedback:</a:t>
            </a:r>
          </a:p>
          <a:p>
            <a:pPr marL="0" indent="0" algn="just">
              <a:buNone/>
            </a:pPr>
            <a:r>
              <a:rPr lang="en-US" sz="26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functionality allows a user (presumably a student) to submit feedback for a specific clean request. </a:t>
            </a:r>
          </a:p>
          <a:p>
            <a:pPr algn="just"/>
            <a:r>
              <a:rPr lang="en-US" sz="26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Get Feedback Count for a Hostel:</a:t>
            </a:r>
            <a:r>
              <a:rPr lang="en-US" sz="26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a:p>
            <a:pPr marL="0" indent="0" algn="just">
              <a:buNone/>
            </a:pPr>
            <a:r>
              <a:rPr lang="en-US" sz="26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functionality retrieves the count of feedback submissions for a specific hostel. </a:t>
            </a:r>
          </a:p>
          <a:p>
            <a:r>
              <a:rPr lang="en-US" sz="26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Get Feedback Count by Student Roll Number: </a:t>
            </a:r>
          </a:p>
          <a:p>
            <a:pPr marL="0" indent="0" algn="just">
              <a:buNone/>
            </a:pPr>
            <a:r>
              <a:rPr lang="en-US" sz="26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functionality retrieves the count of feedback submissions for a specific student using their roll number.</a:t>
            </a:r>
            <a:endParaRPr lang="en-US" sz="2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6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Get All Feedback for a Hostel: </a:t>
            </a:r>
          </a:p>
          <a:p>
            <a:pPr marL="0" indent="0" algn="just">
              <a:buNone/>
            </a:pPr>
            <a:r>
              <a:rPr lang="en-US" sz="26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functionality retrieves all feedback submissions for a specific hostel.</a:t>
            </a:r>
            <a:r>
              <a:rPr lang="en-US" sz="26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26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2600" b="1" dirty="0">
                <a:solidFill>
                  <a:schemeClr val="tx1"/>
                </a:solidFill>
                <a:latin typeface="Calibri" panose="020F0502020204030204" pitchFamily="34" charset="0"/>
                <a:cs typeface="Calibri" panose="020F0502020204030204" pitchFamily="34" charset="0"/>
              </a:rPr>
              <a:t> </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2500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6C88-106A-3F4F-7117-3C8D639EBE6F}"/>
              </a:ext>
            </a:extLst>
          </p:cNvPr>
          <p:cNvSpPr>
            <a:spLocks noGrp="1"/>
          </p:cNvSpPr>
          <p:nvPr>
            <p:ph type="title"/>
          </p:nvPr>
        </p:nvSpPr>
        <p:spPr/>
        <p:txBody>
          <a:bodyPr/>
          <a:lstStyle/>
          <a:p>
            <a:pPr>
              <a:lnSpc>
                <a:spcPct val="107000"/>
              </a:lnSpc>
              <a:spcAft>
                <a:spcPts val="800"/>
              </a:spcAft>
            </a:pPr>
            <a:r>
              <a:rPr lang="en-US" sz="2800" b="1"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Admin side : </a:t>
            </a:r>
            <a:r>
              <a:rPr lang="en-US" sz="2800" b="1" u="sng" dirty="0" err="1" smtClean="0">
                <a:solidFill>
                  <a:srgbClr val="000000"/>
                </a:solidFill>
                <a:effectLst/>
                <a:latin typeface="Calibri" panose="020F0502020204030204" pitchFamily="34" charset="0"/>
                <a:ea typeface="Calibri" panose="020F0502020204030204" pitchFamily="34" charset="0"/>
                <a:cs typeface="Calibri" panose="020F0502020204030204" pitchFamily="34" charset="0"/>
              </a:rPr>
              <a:t>scrEenshots</a:t>
            </a:r>
            <a:r>
              <a:rPr lang="en-IN" sz="2800" u="sng" dirty="0">
                <a:effectLst/>
                <a:latin typeface="Calibri" panose="020F0502020204030204" pitchFamily="34" charset="0"/>
                <a:ea typeface="Calibri" panose="020F0502020204030204" pitchFamily="34" charset="0"/>
                <a:cs typeface="Times New Roman" panose="02020603050405020304" pitchFamily="18" charset="0"/>
              </a:rPr>
              <a:t/>
            </a:r>
            <a:br>
              <a:rPr lang="en-IN" sz="2800" u="sng"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rgbClr val="000000"/>
                </a:solidFill>
                <a:effectLst/>
                <a:latin typeface="Calibri" panose="020F0502020204030204" pitchFamily="34" charset="0"/>
                <a:ea typeface="Calibri" panose="020F0502020204030204" pitchFamily="34" charset="0"/>
              </a:rPr>
              <a:t>Admin login</a:t>
            </a:r>
            <a:endParaRPr lang="en-IN" b="1" dirty="0"/>
          </a:p>
        </p:txBody>
      </p:sp>
      <p:pic>
        <p:nvPicPr>
          <p:cNvPr id="4" name="Content Placeholder 3">
            <a:extLst>
              <a:ext uri="{FF2B5EF4-FFF2-40B4-BE49-F238E27FC236}">
                <a16:creationId xmlns:a16="http://schemas.microsoft.com/office/drawing/2014/main" id="{B4E00CB5-ECB6-4211-7783-31845F0CE7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811" y="1882588"/>
            <a:ext cx="9520517" cy="4262688"/>
          </a:xfrm>
          <a:prstGeom prst="rect">
            <a:avLst/>
          </a:prstGeom>
        </p:spPr>
      </p:pic>
    </p:spTree>
    <p:extLst>
      <p:ext uri="{BB962C8B-B14F-4D97-AF65-F5344CB8AC3E}">
        <p14:creationId xmlns:p14="http://schemas.microsoft.com/office/powerpoint/2010/main" val="4001744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6642-7C10-8817-63F1-D42DC77C25A5}"/>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Admin dashboard</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59992B1A-E95D-6B5E-6DA1-3C7C46FD04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1434353"/>
            <a:ext cx="9699811" cy="4413703"/>
          </a:xfrm>
          <a:prstGeom prst="rect">
            <a:avLst/>
          </a:prstGeom>
        </p:spPr>
      </p:pic>
    </p:spTree>
    <p:extLst>
      <p:ext uri="{BB962C8B-B14F-4D97-AF65-F5344CB8AC3E}">
        <p14:creationId xmlns:p14="http://schemas.microsoft.com/office/powerpoint/2010/main" val="3638942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762F-A529-A867-6A63-05FF5DC1B11F}"/>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rPr>
              <a:t>Admin allot:</a:t>
            </a:r>
            <a:endParaRPr lang="en-IN" u="sng" dirty="0"/>
          </a:p>
        </p:txBody>
      </p:sp>
      <p:pic>
        <p:nvPicPr>
          <p:cNvPr id="5" name="Content Placeholder 4">
            <a:extLst>
              <a:ext uri="{FF2B5EF4-FFF2-40B4-BE49-F238E27FC236}">
                <a16:creationId xmlns:a16="http://schemas.microsoft.com/office/drawing/2014/main" id="{65B5F0AA-E3BB-395B-FE66-67772ED38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3" y="1631577"/>
            <a:ext cx="9873188" cy="4455458"/>
          </a:xfrm>
          <a:prstGeom prst="rect">
            <a:avLst/>
          </a:prstGeom>
        </p:spPr>
      </p:pic>
    </p:spTree>
    <p:extLst>
      <p:ext uri="{BB962C8B-B14F-4D97-AF65-F5344CB8AC3E}">
        <p14:creationId xmlns:p14="http://schemas.microsoft.com/office/powerpoint/2010/main" val="2265127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3467-9445-EC58-E4E4-8B0079419847}"/>
              </a:ext>
            </a:extLst>
          </p:cNvPr>
          <p:cNvSpPr>
            <a:spLocks noGrp="1"/>
          </p:cNvSpPr>
          <p:nvPr>
            <p:ph type="title"/>
          </p:nvPr>
        </p:nvSpPr>
        <p:spPr>
          <a:xfrm>
            <a:off x="712694" y="0"/>
            <a:ext cx="10515600" cy="1325563"/>
          </a:xfrm>
        </p:spPr>
        <p:txBody>
          <a:bodyPr>
            <a:normAutofit/>
          </a:bodyPr>
          <a:lstStyle/>
          <a:p>
            <a:r>
              <a:rPr lang="en-US" sz="3200" b="1" u="sng" dirty="0">
                <a:latin typeface="Times New Roman" panose="02020603050405020304" pitchFamily="18" charset="0"/>
                <a:ea typeface="Verdana" panose="020B0604030504040204" pitchFamily="34" charset="0"/>
                <a:cs typeface="Times New Roman" panose="02020603050405020304" pitchFamily="18" charset="0"/>
              </a:rPr>
              <a:t>CONTENTS:</a:t>
            </a:r>
            <a:endParaRPr lang="en-IN" sz="3200" u="sng"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7F3FAD-4E26-E91B-59C3-FA967F7A3725}"/>
              </a:ext>
            </a:extLst>
          </p:cNvPr>
          <p:cNvSpPr>
            <a:spLocks noGrp="1"/>
          </p:cNvSpPr>
          <p:nvPr>
            <p:ph idx="1"/>
          </p:nvPr>
        </p:nvSpPr>
        <p:spPr>
          <a:xfrm>
            <a:off x="712694" y="975426"/>
            <a:ext cx="10233800" cy="4351338"/>
          </a:xfrm>
        </p:spPr>
        <p:txBody>
          <a:bodyPr>
            <a:noAutofit/>
          </a:bodyPr>
          <a:lstStyle/>
          <a:p>
            <a:r>
              <a:rPr lang="en-IN" sz="2200" dirty="0" smtClean="0"/>
              <a:t>Abstract</a:t>
            </a:r>
            <a:endParaRPr lang="en-IN" sz="2200" dirty="0"/>
          </a:p>
          <a:p>
            <a:r>
              <a:rPr lang="en-IN" sz="2200" dirty="0"/>
              <a:t>Tools &amp; Technologies</a:t>
            </a:r>
          </a:p>
          <a:p>
            <a:r>
              <a:rPr lang="en-IN" sz="2200" dirty="0"/>
              <a:t>Project </a:t>
            </a:r>
            <a:r>
              <a:rPr lang="en-IN" sz="2200" dirty="0" smtClean="0"/>
              <a:t>Architecture</a:t>
            </a:r>
            <a:endParaRPr lang="en-IN" sz="2200" dirty="0"/>
          </a:p>
          <a:p>
            <a:r>
              <a:rPr lang="en-IN" sz="2200" dirty="0" smtClean="0"/>
              <a:t>Admin Modules</a:t>
            </a:r>
            <a:endParaRPr lang="en-IN" sz="2200" dirty="0"/>
          </a:p>
          <a:p>
            <a:r>
              <a:rPr lang="en-IN" sz="2200"/>
              <a:t>User </a:t>
            </a:r>
            <a:r>
              <a:rPr lang="en-IN" sz="2200" smtClean="0"/>
              <a:t>Modules</a:t>
            </a:r>
            <a:endParaRPr lang="en-IN" sz="2200" dirty="0"/>
          </a:p>
          <a:p>
            <a:r>
              <a:rPr lang="en-IN" sz="2200" dirty="0"/>
              <a:t>ER Diagram</a:t>
            </a:r>
          </a:p>
          <a:p>
            <a:r>
              <a:rPr lang="en-IN" sz="2200" dirty="0"/>
              <a:t>Database </a:t>
            </a:r>
            <a:r>
              <a:rPr lang="en-IN" sz="2200" dirty="0" smtClean="0"/>
              <a:t>Schema</a:t>
            </a:r>
          </a:p>
          <a:p>
            <a:r>
              <a:rPr lang="en-IN" sz="2200" dirty="0" smtClean="0"/>
              <a:t>Module explanation</a:t>
            </a:r>
          </a:p>
          <a:p>
            <a:r>
              <a:rPr lang="en-IN" sz="2200" dirty="0" smtClean="0"/>
              <a:t>Output</a:t>
            </a:r>
          </a:p>
          <a:p>
            <a:r>
              <a:rPr lang="en-IN" sz="2200" dirty="0" smtClean="0"/>
              <a:t>Advantages</a:t>
            </a:r>
          </a:p>
          <a:p>
            <a:r>
              <a:rPr lang="en-IN" sz="2200" dirty="0"/>
              <a:t>C</a:t>
            </a:r>
            <a:r>
              <a:rPr lang="en-IN" sz="2200" dirty="0" smtClean="0"/>
              <a:t>onclusion</a:t>
            </a:r>
            <a:endParaRPr lang="en-IN" sz="2200" dirty="0"/>
          </a:p>
          <a:p>
            <a:endParaRPr lang="en-IN" sz="2200" dirty="0"/>
          </a:p>
          <a:p>
            <a:pPr marL="0" indent="0">
              <a:buNone/>
            </a:pPr>
            <a:endParaRPr lang="en-IN" sz="2200" dirty="0"/>
          </a:p>
        </p:txBody>
      </p:sp>
      <p:pic>
        <p:nvPicPr>
          <p:cNvPr id="4" name="Picture 3">
            <a:extLst>
              <a:ext uri="{FF2B5EF4-FFF2-40B4-BE49-F238E27FC236}">
                <a16:creationId xmlns:a16="http://schemas.microsoft.com/office/drawing/2014/main" id="{D7229982-8323-74C5-9BA0-B4C6E5910B0D}"/>
              </a:ext>
            </a:extLst>
          </p:cNvPr>
          <p:cNvPicPr>
            <a:picLocks noChangeAspect="1"/>
          </p:cNvPicPr>
          <p:nvPr/>
        </p:nvPicPr>
        <p:blipFill rotWithShape="1">
          <a:blip r:embed="rId2"/>
          <a:srcRect l="43677" t="10259" r="1910" b="6966"/>
          <a:stretch/>
        </p:blipFill>
        <p:spPr>
          <a:xfrm>
            <a:off x="7536783" y="1603817"/>
            <a:ext cx="4726935" cy="3650365"/>
          </a:xfrm>
          <a:prstGeom prst="rect">
            <a:avLst/>
          </a:prstGeom>
        </p:spPr>
      </p:pic>
    </p:spTree>
    <p:extLst>
      <p:ext uri="{BB962C8B-B14F-4D97-AF65-F5344CB8AC3E}">
        <p14:creationId xmlns:p14="http://schemas.microsoft.com/office/powerpoint/2010/main" val="135073981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0B8B89D-4DA7-5BCB-4CB7-9F618B10EB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475" y="1464590"/>
            <a:ext cx="9027466" cy="4613481"/>
          </a:xfrm>
          <a:prstGeom prst="rect">
            <a:avLst/>
          </a:prstGeom>
        </p:spPr>
      </p:pic>
      <p:sp>
        <p:nvSpPr>
          <p:cNvPr id="5" name="TextBox 4">
            <a:extLst>
              <a:ext uri="{FF2B5EF4-FFF2-40B4-BE49-F238E27FC236}">
                <a16:creationId xmlns:a16="http://schemas.microsoft.com/office/drawing/2014/main" id="{B169549A-890D-452B-407F-3FEE920BB21F}"/>
              </a:ext>
            </a:extLst>
          </p:cNvPr>
          <p:cNvSpPr txBox="1"/>
          <p:nvPr/>
        </p:nvSpPr>
        <p:spPr>
          <a:xfrm>
            <a:off x="1237130" y="851647"/>
            <a:ext cx="2026024" cy="369332"/>
          </a:xfrm>
          <a:prstGeom prst="rect">
            <a:avLst/>
          </a:prstGeom>
          <a:noFill/>
        </p:spPr>
        <p:txBody>
          <a:bodyPr wrap="square" rtlCol="0">
            <a:spAutoFit/>
          </a:bodyPr>
          <a:lstStyle/>
          <a:p>
            <a:r>
              <a:rPr lang="en-US" sz="1800" b="1" u="sng" dirty="0">
                <a:effectLst/>
                <a:latin typeface="Calibri" panose="020F0502020204030204" pitchFamily="34" charset="0"/>
                <a:ea typeface="Calibri" panose="020F0502020204030204" pitchFamily="34" charset="0"/>
              </a:rPr>
              <a:t>Admin allot:</a:t>
            </a:r>
            <a:endParaRPr lang="en-IN" dirty="0"/>
          </a:p>
        </p:txBody>
      </p:sp>
    </p:spTree>
    <p:extLst>
      <p:ext uri="{BB962C8B-B14F-4D97-AF65-F5344CB8AC3E}">
        <p14:creationId xmlns:p14="http://schemas.microsoft.com/office/powerpoint/2010/main" val="1563471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79EB-C593-F673-3BD1-B25D1B7C38C5}"/>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Admin view feedback </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2CDC7B7F-0FBB-7CB6-8B6C-09649976E3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1434352"/>
            <a:ext cx="9658036" cy="4616823"/>
          </a:xfrm>
          <a:prstGeom prst="rect">
            <a:avLst/>
          </a:prstGeom>
        </p:spPr>
      </p:pic>
    </p:spTree>
    <p:extLst>
      <p:ext uri="{BB962C8B-B14F-4D97-AF65-F5344CB8AC3E}">
        <p14:creationId xmlns:p14="http://schemas.microsoft.com/office/powerpoint/2010/main" val="3706564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6A20-C7D8-FF47-A563-036B012314B8}"/>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Admin student register</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3657F170-ACAB-F569-DD35-DB6883B08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1403349"/>
            <a:ext cx="9756648" cy="4701615"/>
          </a:xfrm>
          <a:prstGeom prst="rect">
            <a:avLst/>
          </a:prstGeom>
        </p:spPr>
      </p:pic>
    </p:spTree>
    <p:extLst>
      <p:ext uri="{BB962C8B-B14F-4D97-AF65-F5344CB8AC3E}">
        <p14:creationId xmlns:p14="http://schemas.microsoft.com/office/powerpoint/2010/main" val="1098697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FAC3-21E1-12C6-C61B-B2F9B74D21CF}"/>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Admin housekeeper register</a:t>
            </a:r>
            <a:r>
              <a:rPr lang="en-US" sz="1800" b="1" dirty="0">
                <a:effectLst/>
                <a:latin typeface="Calibri" panose="020F0502020204030204" pitchFamily="34" charset="0"/>
                <a:ea typeface="Calibri" panose="020F0502020204030204" pitchFamily="34" charset="0"/>
                <a:cs typeface="Calibri" panose="020F0502020204030204" pitchFamily="34" charset="0"/>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118D4224-40F1-C9AE-A36A-5DB78CDD0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1559859"/>
            <a:ext cx="9427823" cy="4612341"/>
          </a:xfrm>
          <a:prstGeom prst="rect">
            <a:avLst/>
          </a:prstGeom>
        </p:spPr>
      </p:pic>
    </p:spTree>
    <p:extLst>
      <p:ext uri="{BB962C8B-B14F-4D97-AF65-F5344CB8AC3E}">
        <p14:creationId xmlns:p14="http://schemas.microsoft.com/office/powerpoint/2010/main" val="2647887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A98A-B193-C64D-9E59-868EDC738427}"/>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Student login:</a:t>
            </a:r>
            <a:r>
              <a:rPr lang="en-IN" sz="1800" u="sng" dirty="0">
                <a:effectLst/>
                <a:latin typeface="Calibri" panose="020F0502020204030204" pitchFamily="34" charset="0"/>
                <a:ea typeface="Calibri" panose="020F0502020204030204" pitchFamily="34" charset="0"/>
                <a:cs typeface="Times New Roman" panose="02020603050405020304" pitchFamily="18" charset="0"/>
              </a:rPr>
              <a:t/>
            </a:r>
            <a:br>
              <a:rPr lang="en-IN" sz="1800" u="sng" dirty="0">
                <a:effectLst/>
                <a:latin typeface="Calibri" panose="020F0502020204030204" pitchFamily="34" charset="0"/>
                <a:ea typeface="Calibri" panose="020F0502020204030204" pitchFamily="34" charset="0"/>
                <a:cs typeface="Times New Roman" panose="02020603050405020304" pitchFamily="18" charset="0"/>
              </a:rPr>
            </a:br>
            <a:endParaRPr lang="en-IN" u="sng" dirty="0"/>
          </a:p>
        </p:txBody>
      </p:sp>
      <p:pic>
        <p:nvPicPr>
          <p:cNvPr id="4" name="Content Placeholder 3">
            <a:extLst>
              <a:ext uri="{FF2B5EF4-FFF2-40B4-BE49-F238E27FC236}">
                <a16:creationId xmlns:a16="http://schemas.microsoft.com/office/drawing/2014/main" id="{25354D22-F856-3551-C15D-31686336C8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9" y="1407459"/>
            <a:ext cx="9634010" cy="4764741"/>
          </a:xfrm>
          <a:prstGeom prst="rect">
            <a:avLst/>
          </a:prstGeom>
        </p:spPr>
      </p:pic>
    </p:spTree>
    <p:extLst>
      <p:ext uri="{BB962C8B-B14F-4D97-AF65-F5344CB8AC3E}">
        <p14:creationId xmlns:p14="http://schemas.microsoft.com/office/powerpoint/2010/main" val="3535960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8A75-6A77-0DCC-ECBF-E99E18264044}"/>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Student dashboard</a:t>
            </a:r>
            <a:r>
              <a:rPr lang="en-US" sz="1800" b="1" dirty="0">
                <a:effectLst/>
                <a:latin typeface="Calibri" panose="020F0502020204030204" pitchFamily="34" charset="0"/>
                <a:ea typeface="Calibri" panose="020F0502020204030204" pitchFamily="34" charset="0"/>
                <a:cs typeface="Calibri" panose="020F0502020204030204" pitchFamily="34" charset="0"/>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F700627E-CC6A-B18A-9948-82BF087C79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7" y="1622612"/>
            <a:ext cx="9759517" cy="4549588"/>
          </a:xfrm>
          <a:prstGeom prst="rect">
            <a:avLst/>
          </a:prstGeom>
        </p:spPr>
      </p:pic>
    </p:spTree>
    <p:extLst>
      <p:ext uri="{BB962C8B-B14F-4D97-AF65-F5344CB8AC3E}">
        <p14:creationId xmlns:p14="http://schemas.microsoft.com/office/powerpoint/2010/main" val="1304734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6833-EC7E-CF3F-5695-48AD94CFE4C8}"/>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Student clean request:</a:t>
            </a:r>
            <a:r>
              <a:rPr lang="en-IN" sz="1800" u="sng" dirty="0">
                <a:effectLst/>
                <a:latin typeface="Calibri" panose="020F0502020204030204" pitchFamily="34" charset="0"/>
                <a:ea typeface="Calibri" panose="020F0502020204030204" pitchFamily="34" charset="0"/>
                <a:cs typeface="Times New Roman" panose="02020603050405020304" pitchFamily="18" charset="0"/>
              </a:rPr>
              <a:t/>
            </a:r>
            <a:br>
              <a:rPr lang="en-IN" sz="1800" u="sng" dirty="0">
                <a:effectLst/>
                <a:latin typeface="Calibri" panose="020F0502020204030204" pitchFamily="34" charset="0"/>
                <a:ea typeface="Calibri" panose="020F0502020204030204" pitchFamily="34" charset="0"/>
                <a:cs typeface="Times New Roman" panose="02020603050405020304" pitchFamily="18" charset="0"/>
              </a:rPr>
            </a:br>
            <a:endParaRPr lang="en-IN" u="sng" dirty="0"/>
          </a:p>
        </p:txBody>
      </p:sp>
      <p:pic>
        <p:nvPicPr>
          <p:cNvPr id="4" name="Content Placeholder 3">
            <a:extLst>
              <a:ext uri="{FF2B5EF4-FFF2-40B4-BE49-F238E27FC236}">
                <a16:creationId xmlns:a16="http://schemas.microsoft.com/office/drawing/2014/main" id="{3A8F7F14-F7EA-DF4F-7F0A-A9705A200B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1488141"/>
            <a:ext cx="9481611" cy="4684059"/>
          </a:xfrm>
          <a:prstGeom prst="rect">
            <a:avLst/>
          </a:prstGeom>
        </p:spPr>
      </p:pic>
    </p:spTree>
    <p:extLst>
      <p:ext uri="{BB962C8B-B14F-4D97-AF65-F5344CB8AC3E}">
        <p14:creationId xmlns:p14="http://schemas.microsoft.com/office/powerpoint/2010/main" val="1489317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DE8E-37E9-5FCE-6707-CBF2D4EB68C3}"/>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Student feedback:</a:t>
            </a:r>
            <a:r>
              <a:rPr lang="en-IN" sz="1800" u="sng" dirty="0">
                <a:effectLst/>
                <a:latin typeface="Calibri" panose="020F0502020204030204" pitchFamily="34" charset="0"/>
                <a:ea typeface="Calibri" panose="020F0502020204030204" pitchFamily="34" charset="0"/>
                <a:cs typeface="Times New Roman" panose="02020603050405020304" pitchFamily="18" charset="0"/>
              </a:rPr>
              <a:t/>
            </a:r>
            <a:br>
              <a:rPr lang="en-IN" sz="1800" u="sng" dirty="0">
                <a:effectLst/>
                <a:latin typeface="Calibri" panose="020F0502020204030204" pitchFamily="34" charset="0"/>
                <a:ea typeface="Calibri" panose="020F0502020204030204" pitchFamily="34" charset="0"/>
                <a:cs typeface="Times New Roman" panose="02020603050405020304" pitchFamily="18" charset="0"/>
              </a:rPr>
            </a:br>
            <a:endParaRPr lang="en-IN" u="sng" dirty="0"/>
          </a:p>
        </p:txBody>
      </p:sp>
      <p:pic>
        <p:nvPicPr>
          <p:cNvPr id="4" name="Content Placeholder 3">
            <a:extLst>
              <a:ext uri="{FF2B5EF4-FFF2-40B4-BE49-F238E27FC236}">
                <a16:creationId xmlns:a16="http://schemas.microsoft.com/office/drawing/2014/main" id="{30C6CA8C-E1A2-F9C7-8149-A7F5C3647C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9" y="1532965"/>
            <a:ext cx="9481610" cy="4639235"/>
          </a:xfrm>
          <a:prstGeom prst="rect">
            <a:avLst/>
          </a:prstGeom>
        </p:spPr>
      </p:pic>
    </p:spTree>
    <p:extLst>
      <p:ext uri="{BB962C8B-B14F-4D97-AF65-F5344CB8AC3E}">
        <p14:creationId xmlns:p14="http://schemas.microsoft.com/office/powerpoint/2010/main" val="20623011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1516-468F-E803-FC6B-475705F3A69B}"/>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Student update profile:</a:t>
            </a:r>
            <a:r>
              <a:rPr lang="en-IN" sz="1800" u="sng" dirty="0">
                <a:effectLst/>
                <a:latin typeface="Calibri" panose="020F0502020204030204" pitchFamily="34" charset="0"/>
                <a:ea typeface="Calibri" panose="020F0502020204030204" pitchFamily="34" charset="0"/>
                <a:cs typeface="Times New Roman" panose="02020603050405020304" pitchFamily="18" charset="0"/>
              </a:rPr>
              <a:t/>
            </a:r>
            <a:br>
              <a:rPr lang="en-IN" sz="1800" u="sng" dirty="0">
                <a:effectLst/>
                <a:latin typeface="Calibri" panose="020F0502020204030204" pitchFamily="34" charset="0"/>
                <a:ea typeface="Calibri" panose="020F0502020204030204" pitchFamily="34" charset="0"/>
                <a:cs typeface="Times New Roman" panose="02020603050405020304" pitchFamily="18" charset="0"/>
              </a:rPr>
            </a:br>
            <a:endParaRPr lang="en-IN" u="sng" dirty="0"/>
          </a:p>
        </p:txBody>
      </p:sp>
      <p:pic>
        <p:nvPicPr>
          <p:cNvPr id="4" name="Content Placeholder 3">
            <a:extLst>
              <a:ext uri="{FF2B5EF4-FFF2-40B4-BE49-F238E27FC236}">
                <a16:creationId xmlns:a16="http://schemas.microsoft.com/office/drawing/2014/main" id="{17C10899-371B-AE21-BD31-7B4DF9846C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9" y="1497106"/>
            <a:ext cx="9481610" cy="4675094"/>
          </a:xfrm>
          <a:prstGeom prst="rect">
            <a:avLst/>
          </a:prstGeom>
        </p:spPr>
      </p:pic>
    </p:spTree>
    <p:extLst>
      <p:ext uri="{BB962C8B-B14F-4D97-AF65-F5344CB8AC3E}">
        <p14:creationId xmlns:p14="http://schemas.microsoft.com/office/powerpoint/2010/main" val="15954429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6025-0DD8-BEFA-DE82-876F5BECE9CC}"/>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Student change password:</a:t>
            </a:r>
            <a:r>
              <a:rPr lang="en-IN" sz="1800" u="sng" dirty="0">
                <a:effectLst/>
                <a:latin typeface="Calibri" panose="020F0502020204030204" pitchFamily="34" charset="0"/>
                <a:ea typeface="Calibri" panose="020F0502020204030204" pitchFamily="34" charset="0"/>
                <a:cs typeface="Times New Roman" panose="02020603050405020304" pitchFamily="18" charset="0"/>
              </a:rPr>
              <a:t/>
            </a:r>
            <a:br>
              <a:rPr lang="en-IN" sz="1800" u="sng" dirty="0">
                <a:effectLst/>
                <a:latin typeface="Calibri" panose="020F0502020204030204" pitchFamily="34" charset="0"/>
                <a:ea typeface="Calibri" panose="020F0502020204030204" pitchFamily="34" charset="0"/>
                <a:cs typeface="Times New Roman" panose="02020603050405020304" pitchFamily="18" charset="0"/>
              </a:rPr>
            </a:br>
            <a:endParaRPr lang="en-IN" u="sng" dirty="0"/>
          </a:p>
        </p:txBody>
      </p:sp>
      <p:pic>
        <p:nvPicPr>
          <p:cNvPr id="4" name="Content Placeholder 3">
            <a:extLst>
              <a:ext uri="{FF2B5EF4-FFF2-40B4-BE49-F238E27FC236}">
                <a16:creationId xmlns:a16="http://schemas.microsoft.com/office/drawing/2014/main" id="{5EF2D3A4-87DD-846D-A26F-25424D67F3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1497106"/>
            <a:ext cx="9487707" cy="4459911"/>
          </a:xfrm>
          <a:prstGeom prst="rect">
            <a:avLst/>
          </a:prstGeom>
        </p:spPr>
      </p:pic>
    </p:spTree>
    <p:extLst>
      <p:ext uri="{BB962C8B-B14F-4D97-AF65-F5344CB8AC3E}">
        <p14:creationId xmlns:p14="http://schemas.microsoft.com/office/powerpoint/2010/main" val="465103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6F4A-4B4E-8027-EF7E-60602F1BD781}"/>
              </a:ext>
            </a:extLst>
          </p:cNvPr>
          <p:cNvSpPr>
            <a:spLocks noGrp="1"/>
          </p:cNvSpPr>
          <p:nvPr>
            <p:ph type="title"/>
          </p:nvPr>
        </p:nvSpPr>
        <p:spPr>
          <a:xfrm>
            <a:off x="1069848" y="458506"/>
            <a:ext cx="10058400" cy="1609344"/>
          </a:xfrm>
        </p:spPr>
        <p:txBody>
          <a:bodyPr/>
          <a:lstStyle/>
          <a:p>
            <a:r>
              <a:rPr lang="en-US" sz="4000" b="1" u="sng" dirty="0">
                <a:latin typeface="Times New Roman" panose="02020603050405020304" pitchFamily="18" charset="0"/>
                <a:ea typeface="Verdana" panose="020B0604030504040204" pitchFamily="34" charset="0"/>
                <a:cs typeface="Times New Roman" panose="02020603050405020304" pitchFamily="18" charset="0"/>
              </a:rPr>
              <a:t>Abstract </a:t>
            </a:r>
            <a:r>
              <a:rPr lang="en-US" b="1" u="sng" dirty="0">
                <a:latin typeface="Times New Roman" panose="02020603050405020304" pitchFamily="18" charset="0"/>
                <a:ea typeface="Verdana" panose="020B0604030504040204" pitchFamily="34" charset="0"/>
                <a:cs typeface="Times New Roman" panose="02020603050405020304" pitchFamily="18" charset="0"/>
              </a:rPr>
              <a:t>:</a:t>
            </a:r>
            <a:endParaRPr lang="en-IN" u="sng"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CCB9E7-3660-9B4D-A165-77A0021A6B4A}"/>
              </a:ext>
            </a:extLst>
          </p:cNvPr>
          <p:cNvSpPr>
            <a:spLocks noGrp="1"/>
          </p:cNvSpPr>
          <p:nvPr>
            <p:ph idx="1"/>
          </p:nvPr>
        </p:nvSpPr>
        <p:spPr>
          <a:xfrm>
            <a:off x="838200" y="2093976"/>
            <a:ext cx="10515600" cy="4351338"/>
          </a:xfrm>
        </p:spPr>
        <p:txBody>
          <a:bodyPr>
            <a:normAutofit/>
          </a:bodyPr>
          <a:lstStyle/>
          <a:p>
            <a:pPr algn="just">
              <a:lnSpc>
                <a:spcPct val="100000"/>
              </a:lnSpc>
            </a:pPr>
            <a:r>
              <a:rPr lang="en-US" sz="2400" dirty="0">
                <a:latin typeface="Calibri" panose="020F0502020204030204" pitchFamily="34" charset="0"/>
                <a:cs typeface="Calibri" panose="020F0502020204030204" pitchFamily="34" charset="0"/>
              </a:rPr>
              <a:t>The HOUSEKEEPER SCHEDULING SYSTEM is designed to ensure timely room cleaning for hostel students. </a:t>
            </a:r>
          </a:p>
          <a:p>
            <a:pPr algn="just">
              <a:lnSpc>
                <a:spcPct val="100000"/>
              </a:lnSpc>
            </a:pPr>
            <a:r>
              <a:rPr lang="en-US" sz="2400" dirty="0">
                <a:latin typeface="Calibri" panose="020F0502020204030204" pitchFamily="34" charset="0"/>
                <a:cs typeface="Calibri" panose="020F0502020204030204" pitchFamily="34" charset="0"/>
              </a:rPr>
              <a:t>Admin selects housekeepers, assigns specific requests from students, and can </a:t>
            </a:r>
            <a:r>
              <a:rPr lang="en-US" sz="2400" dirty="0" smtClean="0">
                <a:latin typeface="Calibri" panose="020F0502020204030204" pitchFamily="34" charset="0"/>
                <a:cs typeface="Calibri" panose="020F0502020204030204" pitchFamily="34" charset="0"/>
              </a:rPr>
              <a:t>register new housekeepers based on floor no. </a:t>
            </a:r>
            <a:endParaRPr lang="en-US" sz="2400" dirty="0">
              <a:latin typeface="Calibri" panose="020F0502020204030204" pitchFamily="34" charset="0"/>
              <a:cs typeface="Calibri" panose="020F0502020204030204" pitchFamily="34" charset="0"/>
            </a:endParaRPr>
          </a:p>
          <a:p>
            <a:pPr algn="just">
              <a:lnSpc>
                <a:spcPct val="100000"/>
              </a:lnSpc>
            </a:pPr>
            <a:r>
              <a:rPr lang="en-US" sz="2400" dirty="0">
                <a:latin typeface="Calibri" panose="020F0502020204030204" pitchFamily="34" charset="0"/>
                <a:cs typeface="Calibri" panose="020F0502020204030204" pitchFamily="34" charset="0"/>
              </a:rPr>
              <a:t>The system manages housekeeper details, including name, hostel, floor, </a:t>
            </a:r>
            <a:r>
              <a:rPr lang="en-US" sz="2400" dirty="0" smtClean="0">
                <a:latin typeface="Calibri" panose="020F0502020204030204" pitchFamily="34" charset="0"/>
                <a:cs typeface="Calibri" panose="020F0502020204030204" pitchFamily="34" charset="0"/>
              </a:rPr>
              <a:t>rooms cleaned</a:t>
            </a:r>
            <a:r>
              <a:rPr lang="en-US" sz="2400" dirty="0">
                <a:latin typeface="Calibri" panose="020F0502020204030204" pitchFamily="34" charset="0"/>
                <a:cs typeface="Calibri" panose="020F0502020204030204" pitchFamily="34" charset="0"/>
              </a:rPr>
              <a:t>, and </a:t>
            </a:r>
            <a:r>
              <a:rPr lang="en-US" sz="2400" dirty="0" smtClean="0">
                <a:latin typeface="Calibri" panose="020F0502020204030204" pitchFamily="34" charset="0"/>
                <a:cs typeface="Calibri" panose="020F0502020204030204" pitchFamily="34" charset="0"/>
              </a:rPr>
              <a:t>feedback. </a:t>
            </a:r>
            <a:endParaRPr lang="en-US" sz="2400" dirty="0">
              <a:latin typeface="Calibri" panose="020F0502020204030204" pitchFamily="34" charset="0"/>
              <a:cs typeface="Calibri" panose="020F0502020204030204" pitchFamily="34" charset="0"/>
            </a:endParaRPr>
          </a:p>
          <a:p>
            <a:pPr algn="just">
              <a:lnSpc>
                <a:spcPct val="100000"/>
              </a:lnSpc>
            </a:pPr>
            <a:r>
              <a:rPr lang="en-US" sz="2400" dirty="0">
                <a:latin typeface="Calibri" panose="020F0502020204030204" pitchFamily="34" charset="0"/>
                <a:cs typeface="Calibri" panose="020F0502020204030204" pitchFamily="34" charset="0"/>
              </a:rPr>
              <a:t>It also maintains user feedback and request status, enhancing efficiency and communication within the hostel environment.</a:t>
            </a:r>
            <a:endParaRPr lang="en-IN"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F71617D-B1AC-4C33-C0A6-9244F5BB3BEC}"/>
              </a:ext>
            </a:extLst>
          </p:cNvPr>
          <p:cNvPicPr>
            <a:picLocks noChangeAspect="1"/>
          </p:cNvPicPr>
          <p:nvPr/>
        </p:nvPicPr>
        <p:blipFill rotWithShape="1">
          <a:blip r:embed="rId2"/>
          <a:srcRect l="-4771" t="8187" r="4771" b="22220"/>
          <a:stretch/>
        </p:blipFill>
        <p:spPr>
          <a:xfrm>
            <a:off x="6866964" y="412686"/>
            <a:ext cx="3842811" cy="1591643"/>
          </a:xfrm>
          <a:prstGeom prst="rect">
            <a:avLst/>
          </a:prstGeom>
        </p:spPr>
      </p:pic>
    </p:spTree>
    <p:extLst>
      <p:ext uri="{BB962C8B-B14F-4D97-AF65-F5344CB8AC3E}">
        <p14:creationId xmlns:p14="http://schemas.microsoft.com/office/powerpoint/2010/main" val="1363334651"/>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220B0-F97A-5085-A68E-41E79CA7BE69}"/>
              </a:ext>
            </a:extLst>
          </p:cNvPr>
          <p:cNvSpPr>
            <a:spLocks noGrp="1"/>
          </p:cNvSpPr>
          <p:nvPr>
            <p:ph type="title"/>
          </p:nvPr>
        </p:nvSpPr>
        <p:spPr/>
        <p:txBody>
          <a:bodyPr/>
          <a:lstStyle/>
          <a:p>
            <a:r>
              <a:rPr lang="en-US" b="1" u="sng" dirty="0">
                <a:latin typeface="Times New Roman" panose="02020603050405020304" pitchFamily="18" charset="0"/>
                <a:cs typeface="Times New Roman" panose="02020603050405020304" pitchFamily="18" charset="0"/>
              </a:rPr>
              <a:t>Advantages:-</a:t>
            </a:r>
            <a:endParaRPr lang="en-IN" u="sng" dirty="0"/>
          </a:p>
        </p:txBody>
      </p:sp>
      <p:sp>
        <p:nvSpPr>
          <p:cNvPr id="3" name="Content Placeholder 2">
            <a:extLst>
              <a:ext uri="{FF2B5EF4-FFF2-40B4-BE49-F238E27FC236}">
                <a16:creationId xmlns:a16="http://schemas.microsoft.com/office/drawing/2014/main" id="{117D93F2-9A99-9ADD-6C46-6AC769839136}"/>
              </a:ext>
            </a:extLst>
          </p:cNvPr>
          <p:cNvSpPr>
            <a:spLocks noGrp="1"/>
          </p:cNvSpPr>
          <p:nvPr>
            <p:ph idx="1"/>
          </p:nvPr>
        </p:nvSpPr>
        <p:spPr>
          <a:xfrm>
            <a:off x="734518" y="2022030"/>
            <a:ext cx="10233800" cy="4351338"/>
          </a:xfrm>
        </p:spPr>
        <p:txBody>
          <a:bodyPr>
            <a:normAutofit/>
          </a:bodyPr>
          <a:lstStyle/>
          <a:p>
            <a:pPr lvl="0" algn="just">
              <a:lnSpc>
                <a:spcPct val="200000"/>
              </a:lnSpc>
            </a:pPr>
            <a:r>
              <a:rPr lang="en-US" sz="2400" dirty="0">
                <a:latin typeface="Calibri" panose="020F0502020204030204" pitchFamily="34" charset="0"/>
                <a:ea typeface="Cambria" panose="02040503050406030204" pitchFamily="18" charset="0"/>
                <a:cs typeface="Calibri" panose="020F0502020204030204" pitchFamily="34" charset="0"/>
              </a:rPr>
              <a:t>This system is very easy to understand and user friendly.</a:t>
            </a:r>
            <a:endParaRPr lang="en-IN" sz="2400" dirty="0">
              <a:latin typeface="Calibri" panose="020F0502020204030204" pitchFamily="34" charset="0"/>
              <a:ea typeface="Cambria" panose="02040503050406030204" pitchFamily="18" charset="0"/>
              <a:cs typeface="Calibri" panose="020F0502020204030204" pitchFamily="34" charset="0"/>
            </a:endParaRPr>
          </a:p>
          <a:p>
            <a:pPr lvl="0" algn="just">
              <a:lnSpc>
                <a:spcPct val="200000"/>
              </a:lnSpc>
            </a:pPr>
            <a:r>
              <a:rPr lang="en-US" sz="2400" dirty="0" smtClean="0">
                <a:latin typeface="Calibri" panose="020F0502020204030204" pitchFamily="34" charset="0"/>
                <a:ea typeface="Cambria" panose="02040503050406030204" pitchFamily="18" charset="0"/>
                <a:cs typeface="Calibri" panose="020F0502020204030204" pitchFamily="34" charset="0"/>
              </a:rPr>
              <a:t>This </a:t>
            </a:r>
            <a:r>
              <a:rPr lang="en-US" sz="2400" dirty="0">
                <a:latin typeface="Calibri" panose="020F0502020204030204" pitchFamily="34" charset="0"/>
                <a:ea typeface="Cambria" panose="02040503050406030204" pitchFamily="18" charset="0"/>
                <a:cs typeface="Calibri" panose="020F0502020204030204" pitchFamily="34" charset="0"/>
              </a:rPr>
              <a:t>system is saving the time for student and hostel warden too.</a:t>
            </a:r>
            <a:endParaRPr lang="en-IN" sz="2400" dirty="0">
              <a:latin typeface="Calibri" panose="020F0502020204030204" pitchFamily="34" charset="0"/>
              <a:ea typeface="Cambria" panose="02040503050406030204" pitchFamily="18" charset="0"/>
              <a:cs typeface="Calibri" panose="020F0502020204030204" pitchFamily="34" charset="0"/>
            </a:endParaRPr>
          </a:p>
          <a:p>
            <a:pPr lvl="0" algn="just">
              <a:lnSpc>
                <a:spcPct val="200000"/>
              </a:lnSpc>
            </a:pPr>
            <a:r>
              <a:rPr lang="en-US" sz="2400" dirty="0">
                <a:latin typeface="Calibri" panose="020F0502020204030204" pitchFamily="34" charset="0"/>
                <a:ea typeface="Cambria" panose="02040503050406030204" pitchFamily="18" charset="0"/>
                <a:cs typeface="Calibri" panose="020F0502020204030204" pitchFamily="34" charset="0"/>
              </a:rPr>
              <a:t>In this system user can connect any time whenever he/she wants.</a:t>
            </a:r>
            <a:endParaRPr lang="en-IN" sz="2400" dirty="0">
              <a:latin typeface="Calibri" panose="020F0502020204030204" pitchFamily="34" charset="0"/>
              <a:ea typeface="Cambria" panose="02040503050406030204" pitchFamily="18" charset="0"/>
              <a:cs typeface="Calibri" panose="020F0502020204030204" pitchFamily="34" charset="0"/>
            </a:endParaRPr>
          </a:p>
          <a:p>
            <a:pPr marL="0" indent="0">
              <a:lnSpc>
                <a:spcPct val="200000"/>
              </a:lnSpc>
              <a:buNone/>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306261"/>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6F1A-8D3C-54E1-D77C-A34B0F0AC61B}"/>
              </a:ext>
            </a:extLst>
          </p:cNvPr>
          <p:cNvSpPr>
            <a:spLocks noGrp="1"/>
          </p:cNvSpPr>
          <p:nvPr>
            <p:ph type="title"/>
          </p:nvPr>
        </p:nvSpPr>
        <p:spPr/>
        <p:txBody>
          <a:bodyPr/>
          <a:lstStyle/>
          <a:p>
            <a:r>
              <a:rPr lang="en-US" sz="5400" b="1" u="sng" dirty="0">
                <a:latin typeface="Times New Roman" panose="02020603050405020304" pitchFamily="18" charset="0"/>
                <a:cs typeface="Times New Roman" panose="02020603050405020304" pitchFamily="18" charset="0"/>
              </a:rPr>
              <a:t>Conclusion:-</a:t>
            </a:r>
            <a:endParaRPr lang="en-IN" dirty="0"/>
          </a:p>
        </p:txBody>
      </p:sp>
      <p:sp>
        <p:nvSpPr>
          <p:cNvPr id="3" name="Content Placeholder 2">
            <a:extLst>
              <a:ext uri="{FF2B5EF4-FFF2-40B4-BE49-F238E27FC236}">
                <a16:creationId xmlns:a16="http://schemas.microsoft.com/office/drawing/2014/main" id="{170D80CF-3085-0143-408B-3EEFC0B83D65}"/>
              </a:ext>
            </a:extLst>
          </p:cNvPr>
          <p:cNvSpPr>
            <a:spLocks noGrp="1"/>
          </p:cNvSpPr>
          <p:nvPr>
            <p:ph idx="1"/>
          </p:nvPr>
        </p:nvSpPr>
        <p:spPr/>
        <p:txBody>
          <a:bodyPr>
            <a:normAutofit fontScale="92500"/>
          </a:bodyPr>
          <a:lstStyle/>
          <a:p>
            <a:pPr>
              <a:lnSpc>
                <a:spcPct val="150000"/>
              </a:lnSpc>
            </a:pPr>
            <a:r>
              <a:rPr lang="en-US" dirty="0">
                <a:latin typeface="Calibri" panose="020F0502020204030204" pitchFamily="34" charset="0"/>
                <a:cs typeface="Calibri" panose="020F0502020204030204" pitchFamily="34" charset="0"/>
              </a:rPr>
              <a:t>This project exemplifies the power of technology in transforming traditional processes and creating a more convenient and effective environment for both students and hostel management</a:t>
            </a:r>
            <a:r>
              <a:rPr lang="en-US" dirty="0" smtClean="0">
                <a:latin typeface="Calibri" panose="020F0502020204030204" pitchFamily="34" charset="0"/>
                <a:cs typeface="Calibri" panose="020F0502020204030204" pitchFamily="34" charset="0"/>
              </a:rPr>
              <a:t>.</a:t>
            </a:r>
          </a:p>
          <a:p>
            <a:pPr>
              <a:lnSpc>
                <a:spcPct val="150000"/>
              </a:lnSpc>
            </a:pPr>
            <a:r>
              <a:rPr lang="en-US" dirty="0">
                <a:latin typeface="Calibri" panose="020F0502020204030204" pitchFamily="34" charset="0"/>
                <a:cs typeface="Calibri" panose="020F0502020204030204" pitchFamily="34" charset="0"/>
              </a:rPr>
              <a:t>From the management's perspective, this application will enhance the efficiency of cleaning service utilization, reducing the occurrence of improper scheduling and optimizing resource allocation</a:t>
            </a:r>
            <a:r>
              <a:rPr lang="en-US" dirty="0" smtClean="0">
                <a:latin typeface="Calibri" panose="020F0502020204030204" pitchFamily="34" charset="0"/>
                <a:cs typeface="Calibri" panose="020F0502020204030204" pitchFamily="34" charset="0"/>
              </a:rPr>
              <a:t>.</a:t>
            </a:r>
          </a:p>
          <a:p>
            <a:pPr>
              <a:lnSpc>
                <a:spcPct val="150000"/>
              </a:lnSpc>
            </a:pPr>
            <a:r>
              <a:rPr lang="en-US" dirty="0">
                <a:latin typeface="Calibri" panose="020F0502020204030204" pitchFamily="34" charset="0"/>
                <a:cs typeface="Calibri" panose="020F0502020204030204" pitchFamily="34" charset="0"/>
              </a:rPr>
              <a:t> The application's rich features will empower students to easily request cleaning services, select preferred time slots, and receive timely notifications and updates regarding the cleaning process.</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35775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D1D2-1363-AAEF-8A8E-43E2362C4098}"/>
              </a:ext>
            </a:extLst>
          </p:cNvPr>
          <p:cNvSpPr>
            <a:spLocks noGrp="1"/>
          </p:cNvSpPr>
          <p:nvPr>
            <p:ph type="title"/>
          </p:nvPr>
        </p:nvSpPr>
        <p:spPr>
          <a:xfrm>
            <a:off x="693331" y="256437"/>
            <a:ext cx="10058400" cy="1609344"/>
          </a:xfrm>
        </p:spPr>
        <p:txBody>
          <a:bodyPr/>
          <a:lstStyle/>
          <a:p>
            <a:r>
              <a:rPr lang="en-IN" sz="5400" b="1" u="sng" dirty="0">
                <a:latin typeface="Times New Roman" panose="02020603050405020304" pitchFamily="18" charset="0"/>
                <a:cs typeface="Times New Roman" panose="02020603050405020304" pitchFamily="18" charset="0"/>
              </a:rPr>
              <a:t>Tools &amp; Technologies:</a:t>
            </a:r>
            <a:endParaRPr lang="en-IN" dirty="0"/>
          </a:p>
        </p:txBody>
      </p:sp>
      <p:sp>
        <p:nvSpPr>
          <p:cNvPr id="3" name="Content Placeholder 2">
            <a:extLst>
              <a:ext uri="{FF2B5EF4-FFF2-40B4-BE49-F238E27FC236}">
                <a16:creationId xmlns:a16="http://schemas.microsoft.com/office/drawing/2014/main" id="{B9610241-955A-2FD7-266C-5018B94A8258}"/>
              </a:ext>
            </a:extLst>
          </p:cNvPr>
          <p:cNvSpPr>
            <a:spLocks noGrp="1"/>
          </p:cNvSpPr>
          <p:nvPr>
            <p:ph idx="1"/>
          </p:nvPr>
        </p:nvSpPr>
        <p:spPr>
          <a:xfrm>
            <a:off x="1066800" y="2168527"/>
            <a:ext cx="10058400" cy="4050792"/>
          </a:xfrm>
        </p:spPr>
        <p:txBody>
          <a:bodyPr/>
          <a:lstStyle/>
          <a:p>
            <a:r>
              <a:rPr lang="en-US" sz="2000" b="0" cap="none" spc="0" dirty="0">
                <a:ln w="0"/>
                <a:solidFill>
                  <a:schemeClr val="tx1"/>
                </a:solidFill>
                <a:effectLst>
                  <a:outerShdw blurRad="38100" dist="19050" dir="2700000" algn="tl" rotWithShape="0">
                    <a:schemeClr val="dk1">
                      <a:alpha val="40000"/>
                    </a:schemeClr>
                  </a:outerShdw>
                </a:effectLst>
              </a:rPr>
              <a:t>Front-End : Angular</a:t>
            </a:r>
          </a:p>
          <a:p>
            <a:r>
              <a:rPr lang="en-US" sz="2000" dirty="0">
                <a:ln w="0"/>
                <a:effectLst>
                  <a:outerShdw blurRad="38100" dist="19050" dir="2700000" algn="tl" rotWithShape="0">
                    <a:schemeClr val="dk1">
                      <a:alpha val="40000"/>
                    </a:schemeClr>
                  </a:outerShdw>
                </a:effectLst>
              </a:rPr>
              <a:t>Back-end : Spring Boot</a:t>
            </a:r>
          </a:p>
          <a:p>
            <a:r>
              <a:rPr lang="en-US" dirty="0">
                <a:ln w="0"/>
                <a:effectLst>
                  <a:outerShdw blurRad="38100" dist="19050" dir="2700000" algn="tl" rotWithShape="0">
                    <a:schemeClr val="dk1">
                      <a:alpha val="40000"/>
                    </a:schemeClr>
                  </a:outerShdw>
                </a:effectLst>
              </a:rPr>
              <a:t>Database</a:t>
            </a:r>
            <a:r>
              <a:rPr lang="en-US" sz="2000" dirty="0">
                <a:ln w="0"/>
                <a:effectLst>
                  <a:outerShdw blurRad="38100" dist="19050" dir="2700000" algn="tl" rotWithShape="0">
                    <a:schemeClr val="dk1">
                      <a:alpha val="40000"/>
                    </a:schemeClr>
                  </a:outerShdw>
                </a:effectLst>
              </a:rPr>
              <a:t> : </a:t>
            </a:r>
            <a:r>
              <a:rPr lang="en-US" sz="1800" dirty="0">
                <a:ln w="0"/>
                <a:effectLst>
                  <a:outerShdw blurRad="38100" dist="19050" dir="2700000" algn="tl" rotWithShape="0">
                    <a:schemeClr val="dk1">
                      <a:alpha val="40000"/>
                    </a:schemeClr>
                  </a:outerShdw>
                </a:effectLst>
              </a:rPr>
              <a:t>MYSQL , Hibernate</a:t>
            </a:r>
            <a:endParaRPr lang="en-US" sz="2000" dirty="0">
              <a:ln w="0"/>
              <a:effectLst>
                <a:outerShdw blurRad="38100" dist="19050" dir="2700000" algn="tl" rotWithShape="0">
                  <a:schemeClr val="dk1">
                    <a:alpha val="40000"/>
                  </a:schemeClr>
                </a:outerShdw>
              </a:effectLst>
            </a:endParaRPr>
          </a:p>
          <a:p>
            <a:r>
              <a:rPr lang="en-US" sz="2000" dirty="0">
                <a:ln w="0"/>
                <a:effectLst>
                  <a:outerShdw blurRad="38100" dist="19050" dir="2700000" algn="tl" rotWithShape="0">
                    <a:schemeClr val="dk1">
                      <a:alpha val="40000"/>
                    </a:schemeClr>
                  </a:outerShdw>
                </a:effectLst>
              </a:rPr>
              <a:t>Server : Tomcat </a:t>
            </a:r>
          </a:p>
          <a:p>
            <a:endParaRPr lang="en-US" sz="2000" dirty="0">
              <a:ln w="0"/>
              <a:effectLst>
                <a:outerShdw blurRad="38100" dist="19050" dir="2700000" algn="tl" rotWithShape="0">
                  <a:schemeClr val="dk1">
                    <a:alpha val="40000"/>
                  </a:schemeClr>
                </a:outerShdw>
              </a:effectLst>
            </a:endParaRPr>
          </a:p>
          <a:p>
            <a:endParaRPr lang="en-US" sz="2000" dirty="0">
              <a:ln w="0"/>
              <a:effectLst>
                <a:outerShdw blurRad="38100" dist="19050" dir="2700000" algn="tl" rotWithShape="0">
                  <a:schemeClr val="dk1">
                    <a:alpha val="40000"/>
                  </a:schemeClr>
                </a:outerShdw>
              </a:effectLst>
            </a:endParaRPr>
          </a:p>
          <a:p>
            <a:endParaRPr lang="en-IN" sz="2000" b="0" cap="none" spc="0" dirty="0">
              <a:ln w="0"/>
              <a:solidFill>
                <a:schemeClr val="tx1"/>
              </a:solidFill>
              <a:effectLst>
                <a:outerShdw blurRad="38100" dist="19050" dir="2700000" algn="tl" rotWithShape="0">
                  <a:schemeClr val="dk1">
                    <a:alpha val="40000"/>
                  </a:schemeClr>
                </a:outerShdw>
              </a:effectLst>
            </a:endParaRPr>
          </a:p>
          <a:p>
            <a:endParaRPr lang="en-IN" dirty="0"/>
          </a:p>
        </p:txBody>
      </p:sp>
      <p:pic>
        <p:nvPicPr>
          <p:cNvPr id="5" name="Picture 4">
            <a:extLst>
              <a:ext uri="{FF2B5EF4-FFF2-40B4-BE49-F238E27FC236}">
                <a16:creationId xmlns:a16="http://schemas.microsoft.com/office/drawing/2014/main" id="{DB61AD24-ACC9-D573-7B92-97EA0586A3C9}"/>
              </a:ext>
            </a:extLst>
          </p:cNvPr>
          <p:cNvPicPr>
            <a:picLocks noChangeAspect="1"/>
          </p:cNvPicPr>
          <p:nvPr/>
        </p:nvPicPr>
        <p:blipFill>
          <a:blip r:embed="rId2"/>
          <a:stretch>
            <a:fillRect/>
          </a:stretch>
        </p:blipFill>
        <p:spPr>
          <a:xfrm>
            <a:off x="5163672" y="1546298"/>
            <a:ext cx="2438400" cy="1676826"/>
          </a:xfrm>
          <a:prstGeom prst="rect">
            <a:avLst/>
          </a:prstGeom>
        </p:spPr>
      </p:pic>
      <p:pic>
        <p:nvPicPr>
          <p:cNvPr id="7" name="Picture 6">
            <a:extLst>
              <a:ext uri="{FF2B5EF4-FFF2-40B4-BE49-F238E27FC236}">
                <a16:creationId xmlns:a16="http://schemas.microsoft.com/office/drawing/2014/main" id="{E0DEAAA1-2FAE-42ED-1BF3-409E110CA2D7}"/>
              </a:ext>
            </a:extLst>
          </p:cNvPr>
          <p:cNvPicPr>
            <a:picLocks noChangeAspect="1"/>
          </p:cNvPicPr>
          <p:nvPr/>
        </p:nvPicPr>
        <p:blipFill>
          <a:blip r:embed="rId3"/>
          <a:stretch>
            <a:fillRect/>
          </a:stretch>
        </p:blipFill>
        <p:spPr>
          <a:xfrm>
            <a:off x="4432242" y="2892770"/>
            <a:ext cx="4061012" cy="1980079"/>
          </a:xfrm>
          <a:prstGeom prst="rect">
            <a:avLst/>
          </a:prstGeom>
          <a:effectLst>
            <a:innerShdw blurRad="63500" dist="50800" dir="13500000">
              <a:prstClr val="black">
                <a:alpha val="50000"/>
              </a:prstClr>
            </a:innerShdw>
          </a:effectLst>
        </p:spPr>
      </p:pic>
      <p:sp>
        <p:nvSpPr>
          <p:cNvPr id="8" name="Arrow: Down 7">
            <a:extLst>
              <a:ext uri="{FF2B5EF4-FFF2-40B4-BE49-F238E27FC236}">
                <a16:creationId xmlns:a16="http://schemas.microsoft.com/office/drawing/2014/main" id="{C906BC31-4293-A007-4417-7005B9FDDB31}"/>
              </a:ext>
            </a:extLst>
          </p:cNvPr>
          <p:cNvSpPr/>
          <p:nvPr/>
        </p:nvSpPr>
        <p:spPr>
          <a:xfrm>
            <a:off x="6462748" y="2927290"/>
            <a:ext cx="277906" cy="19722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E4E7EDCC-BCF2-2E55-0D8F-7C5C57FBD986}"/>
              </a:ext>
            </a:extLst>
          </p:cNvPr>
          <p:cNvPicPr>
            <a:picLocks noChangeAspect="1"/>
          </p:cNvPicPr>
          <p:nvPr/>
        </p:nvPicPr>
        <p:blipFill>
          <a:blip r:embed="rId4"/>
          <a:stretch>
            <a:fillRect/>
          </a:stretch>
        </p:blipFill>
        <p:spPr>
          <a:xfrm>
            <a:off x="5027764" y="4542494"/>
            <a:ext cx="3312460" cy="1676825"/>
          </a:xfrm>
          <a:prstGeom prst="rect">
            <a:avLst/>
          </a:prstGeom>
          <a:effectLst>
            <a:innerShdw blurRad="63500" dist="50800" dir="18900000">
              <a:prstClr val="black">
                <a:alpha val="50000"/>
              </a:prstClr>
            </a:innerShdw>
          </a:effectLst>
        </p:spPr>
      </p:pic>
      <p:sp>
        <p:nvSpPr>
          <p:cNvPr id="10" name="Arrow: Down 9">
            <a:extLst>
              <a:ext uri="{FF2B5EF4-FFF2-40B4-BE49-F238E27FC236}">
                <a16:creationId xmlns:a16="http://schemas.microsoft.com/office/drawing/2014/main" id="{8740A991-9DEF-28A6-BA33-E56861A88228}"/>
              </a:ext>
            </a:extLst>
          </p:cNvPr>
          <p:cNvSpPr/>
          <p:nvPr/>
        </p:nvSpPr>
        <p:spPr>
          <a:xfrm>
            <a:off x="6503091" y="4353122"/>
            <a:ext cx="255494" cy="24716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95B9D441-FAFC-76EC-1372-8378210CF918}"/>
              </a:ext>
            </a:extLst>
          </p:cNvPr>
          <p:cNvSpPr/>
          <p:nvPr/>
        </p:nvSpPr>
        <p:spPr>
          <a:xfrm>
            <a:off x="8561207" y="5213459"/>
            <a:ext cx="228600" cy="18825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054" name="Picture 6" descr="A Step by Step Guide to Installing Apache Tomcat 9 Linux">
            <a:extLst>
              <a:ext uri="{FF2B5EF4-FFF2-40B4-BE49-F238E27FC236}">
                <a16:creationId xmlns:a16="http://schemas.microsoft.com/office/drawing/2014/main" id="{B67612AC-3152-5715-6C51-3DDF2BB115EC}"/>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006483" y="4665004"/>
            <a:ext cx="2788024" cy="109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122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6E5F-CE70-75B7-4E1C-2A4B51140C55}"/>
              </a:ext>
            </a:extLst>
          </p:cNvPr>
          <p:cNvSpPr>
            <a:spLocks noGrp="1"/>
          </p:cNvSpPr>
          <p:nvPr>
            <p:ph type="title"/>
          </p:nvPr>
        </p:nvSpPr>
        <p:spPr/>
        <p:txBody>
          <a:bodyPr/>
          <a:lstStyle/>
          <a:p>
            <a:r>
              <a:rPr lang="en-IN" b="1" u="sng" dirty="0">
                <a:latin typeface="Times New Roman" panose="02020603050405020304" pitchFamily="18" charset="0"/>
                <a:cs typeface="Times New Roman" panose="02020603050405020304" pitchFamily="18" charset="0"/>
              </a:rPr>
              <a:t>Project</a:t>
            </a:r>
            <a:r>
              <a:rPr lang="en-IN" b="1" u="sng" dirty="0"/>
              <a:t> </a:t>
            </a:r>
            <a:r>
              <a:rPr lang="en-IN" b="1" u="sng" dirty="0">
                <a:latin typeface="Times New Roman" panose="02020603050405020304" pitchFamily="18" charset="0"/>
                <a:cs typeface="Times New Roman" panose="02020603050405020304" pitchFamily="18" charset="0"/>
              </a:rPr>
              <a:t>Architecture:</a:t>
            </a:r>
            <a:endParaRPr lang="en-IN" u="sng" dirty="0"/>
          </a:p>
        </p:txBody>
      </p:sp>
      <p:pic>
        <p:nvPicPr>
          <p:cNvPr id="2050" name="Picture 2" descr="Angular 11 + Spring Boot 2 + MySQL | FrontBackend">
            <a:extLst>
              <a:ext uri="{FF2B5EF4-FFF2-40B4-BE49-F238E27FC236}">
                <a16:creationId xmlns:a16="http://schemas.microsoft.com/office/drawing/2014/main" id="{A82A6B64-C956-761E-1F27-2B214A3E5E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20788" y="1978024"/>
            <a:ext cx="675042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5136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F90D4-3E67-FFEB-44C3-6C6226DE49EF}"/>
              </a:ext>
            </a:extLst>
          </p:cNvPr>
          <p:cNvSpPr>
            <a:spLocks noGrp="1"/>
          </p:cNvSpPr>
          <p:nvPr>
            <p:ph type="title"/>
          </p:nvPr>
        </p:nvSpPr>
        <p:spPr>
          <a:xfrm>
            <a:off x="981636" y="483719"/>
            <a:ext cx="10515600" cy="1325563"/>
          </a:xfrm>
        </p:spPr>
        <p:txBody>
          <a:bodyPr>
            <a:normAutofit/>
          </a:bodyPr>
          <a:lstStyle/>
          <a:p>
            <a:r>
              <a:rPr lang="en-US" sz="4000" b="1" u="sng" dirty="0" smtClean="0">
                <a:latin typeface="Times New Roman" panose="02020603050405020304" pitchFamily="18" charset="0"/>
                <a:cs typeface="Times New Roman" panose="02020603050405020304" pitchFamily="18" charset="0"/>
              </a:rPr>
              <a:t>ADMIN Modules</a:t>
            </a:r>
            <a:r>
              <a:rPr lang="en-US" sz="4000" b="1" u="sng" dirty="0">
                <a:latin typeface="Times New Roman" panose="02020603050405020304" pitchFamily="18" charset="0"/>
                <a:cs typeface="Times New Roman" panose="02020603050405020304" pitchFamily="18" charset="0"/>
              </a:rPr>
              <a:t>:</a:t>
            </a:r>
            <a:endParaRPr lang="en-IN" sz="4000" dirty="0"/>
          </a:p>
        </p:txBody>
      </p:sp>
      <p:sp>
        <p:nvSpPr>
          <p:cNvPr id="3" name="Content Placeholder 2">
            <a:extLst>
              <a:ext uri="{FF2B5EF4-FFF2-40B4-BE49-F238E27FC236}">
                <a16:creationId xmlns:a16="http://schemas.microsoft.com/office/drawing/2014/main" id="{384B5DA0-BA8F-8120-AF0A-FFFE17BA6A7A}"/>
              </a:ext>
            </a:extLst>
          </p:cNvPr>
          <p:cNvSpPr>
            <a:spLocks noGrp="1"/>
          </p:cNvSpPr>
          <p:nvPr>
            <p:ph idx="1"/>
          </p:nvPr>
        </p:nvSpPr>
        <p:spPr>
          <a:xfrm>
            <a:off x="775447" y="1809282"/>
            <a:ext cx="10515600" cy="3723528"/>
          </a:xfrm>
        </p:spPr>
        <p:txBody>
          <a:bodyPr>
            <a:noAutofit/>
          </a:bodyPr>
          <a:lstStyle/>
          <a:p>
            <a:pPr marL="457200" indent="-457200">
              <a:buFont typeface="+mj-lt"/>
              <a:buAutoNum type="arabicPeriod"/>
            </a:pPr>
            <a:r>
              <a:rPr lang="en-US" sz="2800" b="1" dirty="0">
                <a:latin typeface="Aptos Narrow" panose="020B0004020202020204" pitchFamily="34" charset="0"/>
              </a:rPr>
              <a:t>Login</a:t>
            </a:r>
          </a:p>
          <a:p>
            <a:pPr marL="457200" indent="-457200">
              <a:buFont typeface="+mj-lt"/>
              <a:buAutoNum type="arabicPeriod"/>
            </a:pPr>
            <a:r>
              <a:rPr lang="en-US" sz="2800" b="1" dirty="0">
                <a:latin typeface="Aptos Narrow" panose="020B0004020202020204" pitchFamily="34" charset="0"/>
              </a:rPr>
              <a:t>Dashboard</a:t>
            </a:r>
          </a:p>
          <a:p>
            <a:pPr marL="457200" indent="-457200">
              <a:buFont typeface="+mj-lt"/>
              <a:buAutoNum type="arabicPeriod"/>
            </a:pPr>
            <a:r>
              <a:rPr lang="en-US" sz="2800" b="1" dirty="0">
                <a:latin typeface="Aptos Narrow" panose="020B0004020202020204" pitchFamily="34" charset="0"/>
              </a:rPr>
              <a:t>Allot</a:t>
            </a:r>
          </a:p>
          <a:p>
            <a:pPr marL="457200" indent="-457200">
              <a:buFont typeface="+mj-lt"/>
              <a:buAutoNum type="arabicPeriod"/>
            </a:pPr>
            <a:r>
              <a:rPr lang="en-US" sz="2800" b="1" dirty="0">
                <a:latin typeface="Aptos Narrow" panose="020B0004020202020204" pitchFamily="34" charset="0"/>
              </a:rPr>
              <a:t>Register Student</a:t>
            </a:r>
            <a:endParaRPr lang="en-US" sz="2800" dirty="0">
              <a:latin typeface="Aptos Narrow" panose="020B0004020202020204" pitchFamily="34" charset="0"/>
            </a:endParaRPr>
          </a:p>
          <a:p>
            <a:pPr marL="457200" indent="-457200">
              <a:buFont typeface="+mj-lt"/>
              <a:buAutoNum type="arabicPeriod"/>
            </a:pPr>
            <a:r>
              <a:rPr lang="en-US" sz="2800" b="1" dirty="0">
                <a:latin typeface="Aptos Narrow" panose="020B0004020202020204" pitchFamily="34" charset="0"/>
              </a:rPr>
              <a:t>Register Housekeeper</a:t>
            </a:r>
          </a:p>
          <a:p>
            <a:pPr marL="457200" indent="-457200">
              <a:buFont typeface="+mj-lt"/>
              <a:buAutoNum type="arabicPeriod"/>
            </a:pPr>
            <a:r>
              <a:rPr lang="en-US" sz="2800" b="1" dirty="0">
                <a:latin typeface="Aptos Narrow" panose="020B0004020202020204" pitchFamily="34" charset="0"/>
              </a:rPr>
              <a:t>Feedback</a:t>
            </a:r>
            <a:endParaRPr lang="en-US" sz="2800" dirty="0">
              <a:latin typeface="Aptos Narrow" panose="020B0004020202020204" pitchFamily="34" charset="0"/>
            </a:endParaRPr>
          </a:p>
          <a:p>
            <a:pPr marL="457200" indent="-457200">
              <a:buFont typeface="+mj-lt"/>
              <a:buAutoNum type="arabicPeriod"/>
            </a:pPr>
            <a:r>
              <a:rPr lang="en-US" sz="2800" b="1" dirty="0">
                <a:latin typeface="Aptos Narrow" panose="020B0004020202020204" pitchFamily="34" charset="0"/>
              </a:rPr>
              <a:t>Logout</a:t>
            </a:r>
            <a:endParaRPr lang="en-IN" dirty="0">
              <a:latin typeface="Aptos Narrow" panose="020B0004020202020204" pitchFamily="34" charset="0"/>
            </a:endParaRPr>
          </a:p>
        </p:txBody>
      </p:sp>
      <p:pic>
        <p:nvPicPr>
          <p:cNvPr id="4106" name="Picture 10" descr="Значок для иллюстрации резного изображения и концепции модульности  Иллюстрация штока - иллюстрации насчитывающей цвет, концепция: 193779646">
            <a:extLst>
              <a:ext uri="{FF2B5EF4-FFF2-40B4-BE49-F238E27FC236}">
                <a16:creationId xmlns:a16="http://schemas.microsoft.com/office/drawing/2014/main" id="{4BC72C06-F599-9D80-A370-DD2EA343B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236" y="1567543"/>
            <a:ext cx="6858000" cy="485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84248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E30E-C755-E807-B587-EC10A19BA3E4}"/>
              </a:ext>
            </a:extLst>
          </p:cNvPr>
          <p:cNvSpPr>
            <a:spLocks noGrp="1"/>
          </p:cNvSpPr>
          <p:nvPr>
            <p:ph type="title"/>
          </p:nvPr>
        </p:nvSpPr>
        <p:spPr>
          <a:xfrm>
            <a:off x="998130" y="0"/>
            <a:ext cx="10058400" cy="1609344"/>
          </a:xfrm>
        </p:spPr>
        <p:txBody>
          <a:bodyPr>
            <a:normAutofit/>
          </a:bodyPr>
          <a:lstStyle/>
          <a:p>
            <a:r>
              <a:rPr lang="en-US" sz="4000" b="1" u="sng" dirty="0">
                <a:latin typeface="Times New Roman" panose="02020603050405020304" pitchFamily="18" charset="0"/>
                <a:cs typeface="Times New Roman" panose="02020603050405020304" pitchFamily="18" charset="0"/>
              </a:rPr>
              <a:t>User Module</a:t>
            </a:r>
            <a:r>
              <a:rPr lang="en-US" sz="4000" b="1" dirty="0">
                <a:latin typeface="Times New Roman" panose="02020603050405020304" pitchFamily="18" charset="0"/>
                <a:cs typeface="Times New Roman" panose="02020603050405020304" pitchFamily="18" charset="0"/>
              </a:rPr>
              <a:t>:</a:t>
            </a:r>
            <a:endParaRPr lang="en-IN" sz="4000" dirty="0"/>
          </a:p>
        </p:txBody>
      </p:sp>
      <p:sp>
        <p:nvSpPr>
          <p:cNvPr id="3" name="Content Placeholder 2">
            <a:extLst>
              <a:ext uri="{FF2B5EF4-FFF2-40B4-BE49-F238E27FC236}">
                <a16:creationId xmlns:a16="http://schemas.microsoft.com/office/drawing/2014/main" id="{D8532B4C-0583-9A6A-8B55-CF14D0A62C31}"/>
              </a:ext>
            </a:extLst>
          </p:cNvPr>
          <p:cNvSpPr>
            <a:spLocks noGrp="1"/>
          </p:cNvSpPr>
          <p:nvPr>
            <p:ph idx="1"/>
          </p:nvPr>
        </p:nvSpPr>
        <p:spPr>
          <a:xfrm>
            <a:off x="838200" y="1541929"/>
            <a:ext cx="10515600" cy="4351338"/>
          </a:xfrm>
        </p:spPr>
        <p:txBody>
          <a:bodyPr>
            <a:noAutofit/>
          </a:bodyPr>
          <a:lstStyle/>
          <a:p>
            <a:pPr marL="457200" indent="-457200" algn="just">
              <a:buFont typeface="+mj-lt"/>
              <a:buAutoNum type="arabicPeriod"/>
            </a:pPr>
            <a:r>
              <a:rPr lang="en-US" sz="2800" b="1" dirty="0">
                <a:latin typeface="Aptos Narrow" panose="020B0004020202020204" pitchFamily="34" charset="0"/>
              </a:rPr>
              <a:t>Login</a:t>
            </a:r>
          </a:p>
          <a:p>
            <a:pPr marL="457200" indent="-457200" algn="just">
              <a:buFont typeface="+mj-lt"/>
              <a:buAutoNum type="arabicPeriod"/>
            </a:pPr>
            <a:r>
              <a:rPr lang="en-US" sz="2800" b="1" dirty="0">
                <a:latin typeface="Aptos Narrow" panose="020B0004020202020204" pitchFamily="34" charset="0"/>
              </a:rPr>
              <a:t>Dashboard</a:t>
            </a:r>
          </a:p>
          <a:p>
            <a:pPr marL="457200" indent="-457200" algn="just">
              <a:buFont typeface="+mj-lt"/>
              <a:buAutoNum type="arabicPeriod"/>
            </a:pPr>
            <a:r>
              <a:rPr lang="en-US" sz="2800" b="1" dirty="0">
                <a:latin typeface="Aptos Narrow" panose="020B0004020202020204" pitchFamily="34" charset="0"/>
              </a:rPr>
              <a:t>Requests</a:t>
            </a:r>
            <a:endParaRPr lang="en-US" sz="2400" dirty="0">
              <a:latin typeface="Aptos Narrow" panose="020B0004020202020204" pitchFamily="34" charset="0"/>
            </a:endParaRPr>
          </a:p>
          <a:p>
            <a:pPr marL="457200" indent="-457200" algn="just">
              <a:buFont typeface="+mj-lt"/>
              <a:buAutoNum type="arabicPeriod"/>
            </a:pPr>
            <a:r>
              <a:rPr lang="en-US" sz="2800" b="1" dirty="0">
                <a:latin typeface="Aptos Narrow" panose="020B0004020202020204" pitchFamily="34" charset="0"/>
              </a:rPr>
              <a:t>Feedback</a:t>
            </a:r>
          </a:p>
          <a:p>
            <a:pPr marL="457200" indent="-457200" algn="just">
              <a:buFont typeface="+mj-lt"/>
              <a:buAutoNum type="arabicPeriod"/>
            </a:pPr>
            <a:r>
              <a:rPr lang="en-US" sz="2800" b="1" dirty="0">
                <a:latin typeface="Aptos Narrow" panose="020B0004020202020204" pitchFamily="34" charset="0"/>
              </a:rPr>
              <a:t>Profile</a:t>
            </a:r>
            <a:endParaRPr lang="en-US" sz="2400" dirty="0">
              <a:latin typeface="Aptos Narrow" panose="020B0004020202020204" pitchFamily="34" charset="0"/>
            </a:endParaRPr>
          </a:p>
          <a:p>
            <a:pPr marL="457200" indent="-457200" algn="just">
              <a:buFont typeface="+mj-lt"/>
              <a:buAutoNum type="arabicPeriod"/>
            </a:pPr>
            <a:r>
              <a:rPr lang="en-US" sz="2800" b="1" dirty="0">
                <a:latin typeface="Aptos Narrow" panose="020B0004020202020204" pitchFamily="34" charset="0"/>
              </a:rPr>
              <a:t>Logout</a:t>
            </a:r>
          </a:p>
        </p:txBody>
      </p:sp>
      <p:pic>
        <p:nvPicPr>
          <p:cNvPr id="5122" name="Picture 2" descr="User Personas | Drupal.org">
            <a:extLst>
              <a:ext uri="{FF2B5EF4-FFF2-40B4-BE49-F238E27FC236}">
                <a16:creationId xmlns:a16="http://schemas.microsoft.com/office/drawing/2014/main" id="{2484ABA0-3ECA-699E-8C46-E69BBD208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976" y="1253331"/>
            <a:ext cx="6681754" cy="406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57233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1336" y="476673"/>
            <a:ext cx="6552728" cy="1631216"/>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ER Diagram:-</a:t>
            </a:r>
            <a:endParaRPr lang="en-IN" sz="2400" u="sng" dirty="0"/>
          </a:p>
          <a:p>
            <a:pPr algn="ctr"/>
            <a:endParaRPr lang="en-IN" sz="2400" b="1" u="sng" dirty="0">
              <a:latin typeface="Times New Roman" panose="02020603050405020304" pitchFamily="18" charset="0"/>
              <a:cs typeface="Times New Roman" panose="02020603050405020304" pitchFamily="18" charset="0"/>
            </a:endParaRPr>
          </a:p>
          <a:p>
            <a:pPr algn="ctr"/>
            <a:r>
              <a:rPr lang="en-US" sz="1400" dirty="0"/>
              <a:t>A class diagram is  the visual structure of a system or application in terms of its classes, attributes, methods, and the relationships between them.</a:t>
            </a:r>
            <a:endParaRPr lang="en-IN" sz="1400" b="1" u="sng" dirty="0">
              <a:latin typeface="Times New Roman" panose="02020603050405020304" pitchFamily="18" charset="0"/>
              <a:cs typeface="Times New Roman" panose="02020603050405020304" pitchFamily="18" charset="0"/>
            </a:endParaRPr>
          </a:p>
          <a:p>
            <a:endParaRPr lang="en-IN" sz="2400" b="1" dirty="0"/>
          </a:p>
        </p:txBody>
      </p:sp>
      <p:sp>
        <p:nvSpPr>
          <p:cNvPr id="6" name="Flowchart: Process 5"/>
          <p:cNvSpPr/>
          <p:nvPr/>
        </p:nvSpPr>
        <p:spPr>
          <a:xfrm>
            <a:off x="2612595" y="5082298"/>
            <a:ext cx="1224136" cy="5040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Student</a:t>
            </a:r>
          </a:p>
        </p:txBody>
      </p:sp>
      <p:sp>
        <p:nvSpPr>
          <p:cNvPr id="7" name="Flowchart: Terminator 6"/>
          <p:cNvSpPr/>
          <p:nvPr/>
        </p:nvSpPr>
        <p:spPr>
          <a:xfrm>
            <a:off x="1595772" y="5517268"/>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Roll</a:t>
            </a:r>
          </a:p>
          <a:p>
            <a:pPr algn="ctr"/>
            <a:r>
              <a:rPr lang="en-IN" sz="1100" dirty="0"/>
              <a:t>number</a:t>
            </a:r>
          </a:p>
        </p:txBody>
      </p:sp>
      <p:sp>
        <p:nvSpPr>
          <p:cNvPr id="13" name="Flowchart: Terminator 12"/>
          <p:cNvSpPr/>
          <p:nvPr/>
        </p:nvSpPr>
        <p:spPr>
          <a:xfrm>
            <a:off x="3898504" y="5589240"/>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password</a:t>
            </a:r>
          </a:p>
        </p:txBody>
      </p:sp>
      <p:sp>
        <p:nvSpPr>
          <p:cNvPr id="14" name="Flowchart: Terminator 13"/>
          <p:cNvSpPr/>
          <p:nvPr/>
        </p:nvSpPr>
        <p:spPr>
          <a:xfrm>
            <a:off x="1669377" y="6178061"/>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Floor</a:t>
            </a:r>
          </a:p>
        </p:txBody>
      </p:sp>
      <p:sp>
        <p:nvSpPr>
          <p:cNvPr id="15" name="Flowchart: Terminator 14"/>
          <p:cNvSpPr/>
          <p:nvPr/>
        </p:nvSpPr>
        <p:spPr>
          <a:xfrm>
            <a:off x="2711624" y="6190837"/>
            <a:ext cx="900372"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Hostel</a:t>
            </a:r>
          </a:p>
        </p:txBody>
      </p:sp>
      <p:sp>
        <p:nvSpPr>
          <p:cNvPr id="16" name="Flowchart: Terminator 15"/>
          <p:cNvSpPr/>
          <p:nvPr/>
        </p:nvSpPr>
        <p:spPr>
          <a:xfrm>
            <a:off x="3816152" y="6159841"/>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room</a:t>
            </a:r>
          </a:p>
        </p:txBody>
      </p:sp>
      <p:cxnSp>
        <p:nvCxnSpPr>
          <p:cNvPr id="20" name="Straight Arrow Connector 19"/>
          <p:cNvCxnSpPr/>
          <p:nvPr/>
        </p:nvCxnSpPr>
        <p:spPr>
          <a:xfrm flipH="1">
            <a:off x="2207568" y="5191254"/>
            <a:ext cx="43204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36731" y="5191254"/>
            <a:ext cx="34969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459868" y="5586355"/>
            <a:ext cx="179748" cy="604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5" idx="0"/>
          </p:cNvCxnSpPr>
          <p:nvPr/>
        </p:nvCxnSpPr>
        <p:spPr>
          <a:xfrm flipH="1">
            <a:off x="3161810" y="5604539"/>
            <a:ext cx="44578" cy="5862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604038" y="5594775"/>
            <a:ext cx="294466" cy="565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Flowchart: Process 36"/>
          <p:cNvSpPr/>
          <p:nvPr/>
        </p:nvSpPr>
        <p:spPr>
          <a:xfrm>
            <a:off x="5947774" y="4939226"/>
            <a:ext cx="1224136" cy="5040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Clean request</a:t>
            </a:r>
          </a:p>
        </p:txBody>
      </p:sp>
      <p:sp>
        <p:nvSpPr>
          <p:cNvPr id="39" name="Flowchart: Terminator 38"/>
          <p:cNvSpPr/>
          <p:nvPr/>
        </p:nvSpPr>
        <p:spPr>
          <a:xfrm>
            <a:off x="4902805" y="6178061"/>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Date</a:t>
            </a:r>
          </a:p>
        </p:txBody>
      </p:sp>
      <p:sp>
        <p:nvSpPr>
          <p:cNvPr id="40" name="Flowchart: Terminator 39"/>
          <p:cNvSpPr/>
          <p:nvPr/>
        </p:nvSpPr>
        <p:spPr>
          <a:xfrm>
            <a:off x="4871864" y="5594775"/>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Clean_ time</a:t>
            </a:r>
          </a:p>
        </p:txBody>
      </p:sp>
      <p:sp>
        <p:nvSpPr>
          <p:cNvPr id="41" name="Flowchart: Terminator 40"/>
          <p:cNvSpPr/>
          <p:nvPr/>
        </p:nvSpPr>
        <p:spPr>
          <a:xfrm>
            <a:off x="4902805" y="5107867"/>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Request_</a:t>
            </a:r>
          </a:p>
          <a:p>
            <a:pPr algn="ctr"/>
            <a:r>
              <a:rPr lang="en-IN" sz="1100" dirty="0"/>
              <a:t>id</a:t>
            </a:r>
          </a:p>
        </p:txBody>
      </p:sp>
      <p:sp>
        <p:nvSpPr>
          <p:cNvPr id="42" name="Flowchart: Terminator 41"/>
          <p:cNvSpPr/>
          <p:nvPr/>
        </p:nvSpPr>
        <p:spPr>
          <a:xfrm>
            <a:off x="6036496" y="6149806"/>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Feedback_ Status</a:t>
            </a:r>
          </a:p>
        </p:txBody>
      </p:sp>
      <p:sp>
        <p:nvSpPr>
          <p:cNvPr id="43" name="Flowchart: Terminator 42"/>
          <p:cNvSpPr/>
          <p:nvPr/>
        </p:nvSpPr>
        <p:spPr>
          <a:xfrm>
            <a:off x="7290647" y="6131585"/>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Worker_</a:t>
            </a:r>
          </a:p>
          <a:p>
            <a:pPr algn="ctr"/>
            <a:r>
              <a:rPr lang="en-IN" sz="1100" dirty="0"/>
              <a:t>id</a:t>
            </a:r>
          </a:p>
        </p:txBody>
      </p:sp>
      <p:sp>
        <p:nvSpPr>
          <p:cNvPr id="44" name="Flowchart: Terminator 43"/>
          <p:cNvSpPr/>
          <p:nvPr/>
        </p:nvSpPr>
        <p:spPr>
          <a:xfrm>
            <a:off x="7285747" y="5650559"/>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Request_</a:t>
            </a:r>
          </a:p>
          <a:p>
            <a:pPr algn="ctr"/>
            <a:r>
              <a:rPr lang="en-IN" sz="1100" dirty="0"/>
              <a:t>status</a:t>
            </a:r>
          </a:p>
        </p:txBody>
      </p:sp>
      <p:sp>
        <p:nvSpPr>
          <p:cNvPr id="45" name="Flowchart: Terminator 44"/>
          <p:cNvSpPr/>
          <p:nvPr/>
        </p:nvSpPr>
        <p:spPr>
          <a:xfrm>
            <a:off x="7335089" y="5050196"/>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Roll_</a:t>
            </a:r>
          </a:p>
          <a:p>
            <a:pPr algn="ctr"/>
            <a:r>
              <a:rPr lang="en-IN" sz="1100" dirty="0"/>
              <a:t>number</a:t>
            </a:r>
          </a:p>
        </p:txBody>
      </p:sp>
      <p:cxnSp>
        <p:nvCxnSpPr>
          <p:cNvPr id="46" name="Straight Arrow Connector 45"/>
          <p:cNvCxnSpPr/>
          <p:nvPr/>
        </p:nvCxnSpPr>
        <p:spPr>
          <a:xfrm>
            <a:off x="7171910" y="5302278"/>
            <a:ext cx="34969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735960" y="5053607"/>
            <a:ext cx="17555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5636704" y="5240960"/>
            <a:ext cx="311071" cy="3482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71910" y="5053608"/>
            <a:ext cx="184102" cy="100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738711" y="5482298"/>
            <a:ext cx="571082" cy="7228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5636704" y="5463923"/>
            <a:ext cx="472763" cy="714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536116" y="5449815"/>
            <a:ext cx="23727" cy="6817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Flowchart: Process 66"/>
          <p:cNvSpPr/>
          <p:nvPr/>
        </p:nvSpPr>
        <p:spPr>
          <a:xfrm>
            <a:off x="8904312" y="4939226"/>
            <a:ext cx="1224136" cy="5040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
        <p:nvSpPr>
          <p:cNvPr id="69" name="Flowchart: Terminator 68"/>
          <p:cNvSpPr/>
          <p:nvPr/>
        </p:nvSpPr>
        <p:spPr>
          <a:xfrm>
            <a:off x="9624392" y="6113547"/>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Password</a:t>
            </a:r>
          </a:p>
        </p:txBody>
      </p:sp>
      <p:sp>
        <p:nvSpPr>
          <p:cNvPr id="70" name="Flowchart: Terminator 69"/>
          <p:cNvSpPr/>
          <p:nvPr/>
        </p:nvSpPr>
        <p:spPr>
          <a:xfrm>
            <a:off x="9803904" y="5616308"/>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Username</a:t>
            </a:r>
          </a:p>
        </p:txBody>
      </p:sp>
      <p:sp>
        <p:nvSpPr>
          <p:cNvPr id="71" name="Flowchart: Terminator 70"/>
          <p:cNvSpPr/>
          <p:nvPr/>
        </p:nvSpPr>
        <p:spPr>
          <a:xfrm>
            <a:off x="8256240" y="5610679"/>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admin_</a:t>
            </a:r>
          </a:p>
          <a:p>
            <a:pPr algn="ctr"/>
            <a:r>
              <a:rPr lang="en-IN" sz="1100" dirty="0"/>
              <a:t>id</a:t>
            </a:r>
          </a:p>
        </p:txBody>
      </p:sp>
      <p:sp>
        <p:nvSpPr>
          <p:cNvPr id="72" name="Flowchart: Terminator 71"/>
          <p:cNvSpPr/>
          <p:nvPr/>
        </p:nvSpPr>
        <p:spPr>
          <a:xfrm>
            <a:off x="8544272" y="6131585"/>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hostel</a:t>
            </a:r>
          </a:p>
        </p:txBody>
      </p:sp>
      <p:cxnSp>
        <p:nvCxnSpPr>
          <p:cNvPr id="73" name="Straight Arrow Connector 72"/>
          <p:cNvCxnSpPr/>
          <p:nvPr/>
        </p:nvCxnSpPr>
        <p:spPr>
          <a:xfrm flipH="1">
            <a:off x="9141042" y="5443283"/>
            <a:ext cx="179748" cy="6883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9678144" y="5463923"/>
            <a:ext cx="125760" cy="6496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8544272" y="5227259"/>
            <a:ext cx="334616" cy="3675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10138792" y="5250639"/>
            <a:ext cx="34969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Flowchart: Process 80"/>
          <p:cNvSpPr/>
          <p:nvPr/>
        </p:nvSpPr>
        <p:spPr>
          <a:xfrm>
            <a:off x="4378324" y="1936195"/>
            <a:ext cx="1224136" cy="5040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Feedback</a:t>
            </a:r>
          </a:p>
        </p:txBody>
      </p:sp>
      <p:sp>
        <p:nvSpPr>
          <p:cNvPr id="83" name="Flowchart: Terminator 82"/>
          <p:cNvSpPr/>
          <p:nvPr/>
        </p:nvSpPr>
        <p:spPr>
          <a:xfrm>
            <a:off x="3679117" y="2478197"/>
            <a:ext cx="939358" cy="44674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Feedback</a:t>
            </a:r>
            <a:br>
              <a:rPr lang="en-IN" sz="1100" dirty="0"/>
            </a:br>
            <a:r>
              <a:rPr lang="en-IN" sz="1100" dirty="0"/>
              <a:t>_id</a:t>
            </a:r>
          </a:p>
        </p:txBody>
      </p:sp>
      <p:sp>
        <p:nvSpPr>
          <p:cNvPr id="84" name="Flowchart: Terminator 83"/>
          <p:cNvSpPr/>
          <p:nvPr/>
        </p:nvSpPr>
        <p:spPr>
          <a:xfrm>
            <a:off x="4151784" y="2980293"/>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Feedback</a:t>
            </a:r>
          </a:p>
        </p:txBody>
      </p:sp>
      <p:sp>
        <p:nvSpPr>
          <p:cNvPr id="85" name="Flowchart: Terminator 84"/>
          <p:cNvSpPr/>
          <p:nvPr/>
        </p:nvSpPr>
        <p:spPr>
          <a:xfrm>
            <a:off x="5438254" y="2552401"/>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Roll_no</a:t>
            </a:r>
          </a:p>
        </p:txBody>
      </p:sp>
      <p:sp>
        <p:nvSpPr>
          <p:cNvPr id="86" name="Flowchart: Terminator 85"/>
          <p:cNvSpPr/>
          <p:nvPr/>
        </p:nvSpPr>
        <p:spPr>
          <a:xfrm>
            <a:off x="5123892" y="2961021"/>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Req_id</a:t>
            </a:r>
          </a:p>
        </p:txBody>
      </p:sp>
      <p:cxnSp>
        <p:nvCxnSpPr>
          <p:cNvPr id="87" name="Straight Arrow Connector 86"/>
          <p:cNvCxnSpPr/>
          <p:nvPr/>
        </p:nvCxnSpPr>
        <p:spPr>
          <a:xfrm flipH="1">
            <a:off x="4011580" y="2194503"/>
            <a:ext cx="349569" cy="3578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5617390" y="2188223"/>
            <a:ext cx="34969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718988" y="2451775"/>
            <a:ext cx="0" cy="528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5292638" y="2440252"/>
            <a:ext cx="0" cy="528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7" name="Flowchart: Process 96"/>
          <p:cNvSpPr/>
          <p:nvPr/>
        </p:nvSpPr>
        <p:spPr>
          <a:xfrm>
            <a:off x="7587117" y="1935451"/>
            <a:ext cx="1224136" cy="5040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Worker</a:t>
            </a:r>
          </a:p>
        </p:txBody>
      </p:sp>
      <p:sp>
        <p:nvSpPr>
          <p:cNvPr id="98" name="Flowchart: Terminator 97"/>
          <p:cNvSpPr/>
          <p:nvPr/>
        </p:nvSpPr>
        <p:spPr>
          <a:xfrm>
            <a:off x="6850287" y="2584003"/>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Worker_</a:t>
            </a:r>
          </a:p>
          <a:p>
            <a:pPr algn="ctr"/>
            <a:r>
              <a:rPr lang="en-IN" sz="1100" dirty="0"/>
              <a:t>id</a:t>
            </a:r>
          </a:p>
        </p:txBody>
      </p:sp>
      <p:sp>
        <p:nvSpPr>
          <p:cNvPr id="99" name="Flowchart: Terminator 98"/>
          <p:cNvSpPr/>
          <p:nvPr/>
        </p:nvSpPr>
        <p:spPr>
          <a:xfrm>
            <a:off x="7233183" y="3105073"/>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Floor</a:t>
            </a:r>
          </a:p>
        </p:txBody>
      </p:sp>
      <p:sp>
        <p:nvSpPr>
          <p:cNvPr id="100" name="Flowchart: Terminator 99"/>
          <p:cNvSpPr/>
          <p:nvPr/>
        </p:nvSpPr>
        <p:spPr>
          <a:xfrm>
            <a:off x="8289576" y="3077453"/>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Hostel</a:t>
            </a:r>
          </a:p>
        </p:txBody>
      </p:sp>
      <p:sp>
        <p:nvSpPr>
          <p:cNvPr id="101" name="Flowchart: Terminator 100"/>
          <p:cNvSpPr/>
          <p:nvPr/>
        </p:nvSpPr>
        <p:spPr>
          <a:xfrm>
            <a:off x="8620018" y="2552401"/>
            <a:ext cx="864096" cy="360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name</a:t>
            </a:r>
          </a:p>
        </p:txBody>
      </p:sp>
      <p:sp>
        <p:nvSpPr>
          <p:cNvPr id="102" name="Flowchart: Decision 101"/>
          <p:cNvSpPr/>
          <p:nvPr/>
        </p:nvSpPr>
        <p:spPr>
          <a:xfrm>
            <a:off x="1991544" y="3501008"/>
            <a:ext cx="1512168" cy="7566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Sends</a:t>
            </a:r>
          </a:p>
          <a:p>
            <a:pPr algn="ctr"/>
            <a:r>
              <a:rPr lang="en-IN" sz="1200" dirty="0"/>
              <a:t>feedback</a:t>
            </a:r>
          </a:p>
        </p:txBody>
      </p:sp>
      <p:sp>
        <p:nvSpPr>
          <p:cNvPr id="107" name="Flowchart: Decision 106"/>
          <p:cNvSpPr/>
          <p:nvPr/>
        </p:nvSpPr>
        <p:spPr>
          <a:xfrm>
            <a:off x="4138481" y="3584812"/>
            <a:ext cx="1512168" cy="7566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Sends</a:t>
            </a:r>
          </a:p>
          <a:p>
            <a:pPr algn="ctr"/>
            <a:r>
              <a:rPr lang="en-IN" sz="1200" dirty="0"/>
              <a:t>Request</a:t>
            </a:r>
          </a:p>
        </p:txBody>
      </p:sp>
      <p:sp>
        <p:nvSpPr>
          <p:cNvPr id="108" name="Flowchart: Decision 107"/>
          <p:cNvSpPr/>
          <p:nvPr/>
        </p:nvSpPr>
        <p:spPr>
          <a:xfrm>
            <a:off x="6036497" y="3544598"/>
            <a:ext cx="1550621" cy="7566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Request</a:t>
            </a:r>
            <a:br>
              <a:rPr lang="en-IN" sz="1200" dirty="0"/>
            </a:br>
            <a:r>
              <a:rPr lang="en-IN" sz="1200" dirty="0"/>
              <a:t>complete</a:t>
            </a:r>
          </a:p>
        </p:txBody>
      </p:sp>
      <p:sp>
        <p:nvSpPr>
          <p:cNvPr id="109" name="Flowchart: Decision 108"/>
          <p:cNvSpPr/>
          <p:nvPr/>
        </p:nvSpPr>
        <p:spPr>
          <a:xfrm>
            <a:off x="7798441" y="3584812"/>
            <a:ext cx="1512168" cy="7566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Allots</a:t>
            </a:r>
          </a:p>
          <a:p>
            <a:pPr algn="ctr"/>
            <a:r>
              <a:rPr lang="en-IN" sz="1200" dirty="0"/>
              <a:t>House</a:t>
            </a:r>
          </a:p>
          <a:p>
            <a:pPr algn="ctr"/>
            <a:r>
              <a:rPr lang="en-IN" sz="1200" dirty="0"/>
              <a:t>keeper</a:t>
            </a:r>
          </a:p>
        </p:txBody>
      </p:sp>
      <p:sp>
        <p:nvSpPr>
          <p:cNvPr id="110" name="Flowchart: Decision 109"/>
          <p:cNvSpPr/>
          <p:nvPr/>
        </p:nvSpPr>
        <p:spPr>
          <a:xfrm>
            <a:off x="9147359" y="3379640"/>
            <a:ext cx="1512168" cy="7566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Selects</a:t>
            </a:r>
          </a:p>
          <a:p>
            <a:pPr algn="ctr"/>
            <a:r>
              <a:rPr lang="en-IN" sz="1200" dirty="0"/>
              <a:t>House</a:t>
            </a:r>
          </a:p>
          <a:p>
            <a:pPr algn="ctr"/>
            <a:r>
              <a:rPr lang="en-IN" sz="1200" dirty="0"/>
              <a:t>keeper</a:t>
            </a:r>
          </a:p>
        </p:txBody>
      </p:sp>
      <p:cxnSp>
        <p:nvCxnSpPr>
          <p:cNvPr id="111" name="Straight Arrow Connector 110"/>
          <p:cNvCxnSpPr/>
          <p:nvPr/>
        </p:nvCxnSpPr>
        <p:spPr>
          <a:xfrm>
            <a:off x="7896200" y="2450595"/>
            <a:ext cx="0" cy="6544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8544272" y="2450595"/>
            <a:ext cx="0" cy="6268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97" idx="1"/>
          </p:cNvCxnSpPr>
          <p:nvPr/>
        </p:nvCxnSpPr>
        <p:spPr>
          <a:xfrm flipH="1">
            <a:off x="7191845" y="2187479"/>
            <a:ext cx="395272" cy="396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97" idx="3"/>
          </p:cNvCxnSpPr>
          <p:nvPr/>
        </p:nvCxnSpPr>
        <p:spPr>
          <a:xfrm>
            <a:off x="8811254" y="2187480"/>
            <a:ext cx="367083" cy="367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2" idx="2"/>
          </p:cNvCxnSpPr>
          <p:nvPr/>
        </p:nvCxnSpPr>
        <p:spPr>
          <a:xfrm flipV="1">
            <a:off x="2747628" y="4257672"/>
            <a:ext cx="0" cy="8246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4" name="Straight Connector 133"/>
          <p:cNvCxnSpPr>
            <a:endCxn id="102" idx="0"/>
          </p:cNvCxnSpPr>
          <p:nvPr/>
        </p:nvCxnSpPr>
        <p:spPr>
          <a:xfrm>
            <a:off x="2747228" y="2124364"/>
            <a:ext cx="400" cy="1376645"/>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V="1">
            <a:off x="2730556" y="2111895"/>
            <a:ext cx="1613920" cy="3375"/>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p:cNvCxnSpPr>
            <a:endCxn id="81" idx="1"/>
          </p:cNvCxnSpPr>
          <p:nvPr/>
        </p:nvCxnSpPr>
        <p:spPr>
          <a:xfrm>
            <a:off x="4212096" y="2124363"/>
            <a:ext cx="166228" cy="63860"/>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flipV="1">
            <a:off x="4221595" y="2035216"/>
            <a:ext cx="166228" cy="80156"/>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flipV="1">
            <a:off x="5572244" y="2122675"/>
            <a:ext cx="1233114" cy="1690"/>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Arrow Connector 151"/>
          <p:cNvCxnSpPr/>
          <p:nvPr/>
        </p:nvCxnSpPr>
        <p:spPr>
          <a:xfrm>
            <a:off x="6805358" y="2115372"/>
            <a:ext cx="0" cy="14428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8" name="Straight Connector 157"/>
          <p:cNvCxnSpPr/>
          <p:nvPr/>
        </p:nvCxnSpPr>
        <p:spPr>
          <a:xfrm>
            <a:off x="8823327" y="2144439"/>
            <a:ext cx="1080117" cy="5927"/>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Arrow Connector 159"/>
          <p:cNvCxnSpPr/>
          <p:nvPr/>
        </p:nvCxnSpPr>
        <p:spPr>
          <a:xfrm>
            <a:off x="9903444" y="2144439"/>
            <a:ext cx="4047" cy="124927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4" name="Straight Arrow Connector 163"/>
          <p:cNvCxnSpPr>
            <a:stCxn id="110" idx="2"/>
          </p:cNvCxnSpPr>
          <p:nvPr/>
        </p:nvCxnSpPr>
        <p:spPr>
          <a:xfrm>
            <a:off x="9903443" y="4136304"/>
            <a:ext cx="8094" cy="80292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3" name="Straight Connector 172"/>
          <p:cNvCxnSpPr>
            <a:stCxn id="108" idx="2"/>
          </p:cNvCxnSpPr>
          <p:nvPr/>
        </p:nvCxnSpPr>
        <p:spPr>
          <a:xfrm flipH="1">
            <a:off x="6805359" y="4301262"/>
            <a:ext cx="6449" cy="637964"/>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p:cNvCxnSpPr/>
          <p:nvPr/>
        </p:nvCxnSpPr>
        <p:spPr>
          <a:xfrm>
            <a:off x="3637293" y="3963145"/>
            <a:ext cx="3508" cy="1090463"/>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Arrow Connector 177"/>
          <p:cNvCxnSpPr/>
          <p:nvPr/>
        </p:nvCxnSpPr>
        <p:spPr>
          <a:xfrm>
            <a:off x="3637294" y="3963144"/>
            <a:ext cx="510983"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6" name="Straight Connector 185"/>
          <p:cNvCxnSpPr/>
          <p:nvPr/>
        </p:nvCxnSpPr>
        <p:spPr>
          <a:xfrm>
            <a:off x="5617374" y="3964834"/>
            <a:ext cx="370614" cy="0"/>
          </a:xfrm>
          <a:prstGeom prst="line">
            <a:avLst/>
          </a:prstGeom>
        </p:spPr>
        <p:style>
          <a:lnRef idx="1">
            <a:schemeClr val="dk1"/>
          </a:lnRef>
          <a:fillRef idx="0">
            <a:schemeClr val="dk1"/>
          </a:fillRef>
          <a:effectRef idx="0">
            <a:schemeClr val="dk1"/>
          </a:effectRef>
          <a:fontRef idx="minor">
            <a:schemeClr val="tx1"/>
          </a:fontRef>
        </p:style>
      </p:cxnSp>
      <p:cxnSp>
        <p:nvCxnSpPr>
          <p:cNvPr id="191" name="Straight Connector 190"/>
          <p:cNvCxnSpPr/>
          <p:nvPr/>
        </p:nvCxnSpPr>
        <p:spPr>
          <a:xfrm>
            <a:off x="5987988" y="3963145"/>
            <a:ext cx="19712" cy="990291"/>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p:cNvCxnSpPr/>
          <p:nvPr/>
        </p:nvCxnSpPr>
        <p:spPr>
          <a:xfrm flipV="1">
            <a:off x="4373995" y="2187616"/>
            <a:ext cx="166228" cy="80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6007701" y="4797152"/>
            <a:ext cx="50883" cy="142074"/>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p:cNvCxnSpPr/>
          <p:nvPr/>
        </p:nvCxnSpPr>
        <p:spPr>
          <a:xfrm flipH="1">
            <a:off x="5947774" y="4797152"/>
            <a:ext cx="50070" cy="142074"/>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Arrow Connector 209"/>
          <p:cNvCxnSpPr/>
          <p:nvPr/>
        </p:nvCxnSpPr>
        <p:spPr>
          <a:xfrm flipH="1" flipV="1">
            <a:off x="9304277" y="3967250"/>
            <a:ext cx="6333" cy="97197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3" name="Straight Connector 212"/>
          <p:cNvCxnSpPr>
            <a:stCxn id="109" idx="1"/>
          </p:cNvCxnSpPr>
          <p:nvPr/>
        </p:nvCxnSpPr>
        <p:spPr>
          <a:xfrm>
            <a:off x="7798441" y="3963144"/>
            <a:ext cx="0" cy="976082"/>
          </a:xfrm>
          <a:prstGeom prst="line">
            <a:avLst/>
          </a:prstGeom>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a:xfrm flipV="1">
            <a:off x="7138773" y="4939227"/>
            <a:ext cx="659669" cy="1420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06724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3660</TotalTime>
  <Words>1973</Words>
  <Application>Microsoft Office PowerPoint</Application>
  <PresentationFormat>Widescreen</PresentationFormat>
  <Paragraphs>309</Paragraphs>
  <Slides>41</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Aptos Narrow</vt:lpstr>
      <vt:lpstr>Arial</vt:lpstr>
      <vt:lpstr>Calibri</vt:lpstr>
      <vt:lpstr>Cambria</vt:lpstr>
      <vt:lpstr>Corbel</vt:lpstr>
      <vt:lpstr>Noto Sans Symbols</vt:lpstr>
      <vt:lpstr>Rockwell</vt:lpstr>
      <vt:lpstr>Rockwell Condensed</vt:lpstr>
      <vt:lpstr>Segoe UI</vt:lpstr>
      <vt:lpstr>Times New Roman</vt:lpstr>
      <vt:lpstr>Verdana</vt:lpstr>
      <vt:lpstr>Wingdings</vt:lpstr>
      <vt:lpstr>Wood Type</vt:lpstr>
      <vt:lpstr>PowerPoint Presentation</vt:lpstr>
      <vt:lpstr>PowerPoint Presentation</vt:lpstr>
      <vt:lpstr>CONTENTS:</vt:lpstr>
      <vt:lpstr>Abstract :</vt:lpstr>
      <vt:lpstr>Tools &amp; Technologies:</vt:lpstr>
      <vt:lpstr>Project Architecture:</vt:lpstr>
      <vt:lpstr>ADMIN Modules:</vt:lpstr>
      <vt:lpstr>User Module:</vt:lpstr>
      <vt:lpstr>PowerPoint Presentation</vt:lpstr>
      <vt:lpstr>PowerPoint Presentation</vt:lpstr>
      <vt:lpstr>Admin Login &amp; Student Login-Frontend</vt:lpstr>
      <vt:lpstr>PowerPoint Presentation</vt:lpstr>
      <vt:lpstr>Dashboard-Frontend</vt:lpstr>
      <vt:lpstr>PowerPoint Presentation</vt:lpstr>
      <vt:lpstr> House keeper , logout(Frontend)</vt:lpstr>
      <vt:lpstr>PowerPoint Presentation</vt:lpstr>
      <vt:lpstr> Student Navbar (Frontend) </vt:lpstr>
      <vt:lpstr>User-Dashboard:</vt:lpstr>
      <vt:lpstr>Frontend Clean request , update profile:</vt:lpstr>
      <vt:lpstr>Feedback-Frontend</vt:lpstr>
      <vt:lpstr>PowerPoint Presentation</vt:lpstr>
      <vt:lpstr>PowerPoint Presentation</vt:lpstr>
      <vt:lpstr>Module: House keeper(Backend)</vt:lpstr>
      <vt:lpstr>Clean request module(backend)</vt:lpstr>
      <vt:lpstr>Contd..</vt:lpstr>
      <vt:lpstr>Module-Feedback(Backend)</vt:lpstr>
      <vt:lpstr>Admin side : scrEenshots Admin login</vt:lpstr>
      <vt:lpstr>Admin dashboard </vt:lpstr>
      <vt:lpstr>Admin allot:</vt:lpstr>
      <vt:lpstr>PowerPoint Presentation</vt:lpstr>
      <vt:lpstr>Admin view feedback  </vt:lpstr>
      <vt:lpstr>Admin student register </vt:lpstr>
      <vt:lpstr>Admin housekeeper register: </vt:lpstr>
      <vt:lpstr>Student login: </vt:lpstr>
      <vt:lpstr>Student dashboard: </vt:lpstr>
      <vt:lpstr>Student clean request: </vt:lpstr>
      <vt:lpstr>Student feedback: </vt:lpstr>
      <vt:lpstr>Student update profile: </vt:lpstr>
      <vt:lpstr>Student change password: </vt:lpstr>
      <vt:lpstr>Advantages:-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Housekeeper Scheduling System</dc:title>
  <dc:creator>Dachepally kiran</dc:creator>
  <cp:lastModifiedBy>HP</cp:lastModifiedBy>
  <cp:revision>144</cp:revision>
  <dcterms:created xsi:type="dcterms:W3CDTF">2023-08-11T05:55:42Z</dcterms:created>
  <dcterms:modified xsi:type="dcterms:W3CDTF">2023-08-16T04:52:38Z</dcterms:modified>
</cp:coreProperties>
</file>